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1" r:id="rId6"/>
    <p:sldId id="308" r:id="rId7"/>
    <p:sldId id="295" r:id="rId8"/>
    <p:sldId id="317" r:id="rId9"/>
    <p:sldId id="302" r:id="rId10"/>
    <p:sldId id="316" r:id="rId11"/>
    <p:sldId id="304" r:id="rId12"/>
    <p:sldId id="318" r:id="rId13"/>
    <p:sldId id="299" r:id="rId14"/>
    <p:sldId id="300" r:id="rId15"/>
    <p:sldId id="266" r:id="rId16"/>
    <p:sldId id="297" r:id="rId17"/>
    <p:sldId id="298" r:id="rId18"/>
    <p:sldId id="301" r:id="rId19"/>
    <p:sldId id="289" r:id="rId20"/>
    <p:sldId id="306" r:id="rId21"/>
    <p:sldId id="270" r:id="rId22"/>
    <p:sldId id="296" r:id="rId23"/>
    <p:sldId id="310" r:id="rId24"/>
    <p:sldId id="309" r:id="rId25"/>
    <p:sldId id="293" r:id="rId26"/>
    <p:sldId id="314" r:id="rId27"/>
    <p:sldId id="307" r:id="rId28"/>
    <p:sldId id="278" r:id="rId29"/>
    <p:sldId id="311" r:id="rId30"/>
    <p:sldId id="312" r:id="rId31"/>
    <p:sldId id="305" r:id="rId32"/>
    <p:sldId id="315" r:id="rId33"/>
    <p:sldId id="320" r:id="rId34"/>
    <p:sldId id="321" r:id="rId35"/>
    <p:sldId id="322" r:id="rId36"/>
    <p:sldId id="319" r:id="rId37"/>
    <p:sldId id="275" r:id="rId38"/>
  </p:sldIdLst>
  <p:sldSz cx="12192000" cy="6858000"/>
  <p:notesSz cx="6807200" cy="99393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AF813DA3-CF81-CC2D-1F4E-5471039477D7}" name="Katedra Automatyki, Biomechaniki i Mechatroniki" initials="KABiM" userId="S::w1k11@adm.p.lodz.pl::a5a2e473-2ac6-473d-abb8-d22e44b4fa5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432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74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5BE4D8-A545-49B5-B6D6-1C4173C613DB}" type="datetime1">
              <a:rPr lang="pl-PL" smtClean="0"/>
              <a:t>09.05.2023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031B-7A3C-49C1-AA9C-CE9313183260}" type="datetime1">
              <a:rPr lang="pl-PL" smtClean="0"/>
              <a:pPr/>
              <a:t>09.05.2023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2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Odpowiedzieć na 5 pytań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10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03666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Otrzymujemy dopasowane granty – uwzględniające indywidualne ograniczenia projektów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11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83788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Konkursy krajowe co kwartał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71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Małe pieniądze i krótki czas</a:t>
            </a:r>
          </a:p>
          <a:p>
            <a:r>
              <a:rPr lang="pl-PL" dirty="0"/>
              <a:t>Na pojedyncze zadanie</a:t>
            </a:r>
          </a:p>
          <a:p>
            <a:r>
              <a:rPr lang="pl-PL" dirty="0"/>
              <a:t>Stopień doktora</a:t>
            </a:r>
          </a:p>
          <a:p>
            <a:r>
              <a:rPr lang="pl-PL" dirty="0"/>
              <a:t>Zatrudniony</a:t>
            </a:r>
          </a:p>
          <a:p>
            <a:r>
              <a:rPr lang="pl-PL" dirty="0"/>
              <a:t>Nie był laureatem innego konkursu NCN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13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75499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Badania podstawowe</a:t>
            </a:r>
          </a:p>
          <a:p>
            <a:r>
              <a:rPr lang="pl-PL" dirty="0"/>
              <a:t>Badanie nie mają innego finansowania</a:t>
            </a:r>
          </a:p>
          <a:p>
            <a:r>
              <a:rPr lang="pl-PL" dirty="0"/>
              <a:t>Kierownik Jest lub będzie zatrudniony przez uczelnię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14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9756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Składa </a:t>
            </a:r>
            <a:r>
              <a:rPr lang="pl-PL" b="1" dirty="0"/>
              <a:t>potencjalny </a:t>
            </a:r>
            <a:r>
              <a:rPr lang="pl-PL" dirty="0"/>
              <a:t>promotor na realizację tematu doktoratu </a:t>
            </a:r>
          </a:p>
          <a:p>
            <a:r>
              <a:rPr lang="pl-PL" dirty="0"/>
              <a:t>Środki na badania i stypendium przyszłego doktoranta ale nie na </a:t>
            </a:r>
            <a:r>
              <a:rPr lang="pl-PL" dirty="0" err="1"/>
              <a:t>aparturę</a:t>
            </a:r>
            <a:endParaRPr lang="pl-PL" dirty="0"/>
          </a:p>
          <a:p>
            <a:r>
              <a:rPr lang="pl-PL" dirty="0"/>
              <a:t>Trzeba zaplanować staż dla doktoranta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15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56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Pomagają sprawdzać wnioski od strony formalnej</a:t>
            </a:r>
          </a:p>
          <a:p>
            <a:r>
              <a:rPr lang="pl-PL" dirty="0"/>
              <a:t>Szukają finansowania</a:t>
            </a:r>
          </a:p>
          <a:p>
            <a:r>
              <a:rPr lang="pl-PL" dirty="0"/>
              <a:t>Mają prawników dedykowanych do projektów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651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0245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714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Czasu realizacji nie można zmienić – wymagałoby wypełnienia całego wniosku od początku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19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3981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71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Proponuję zacząć od ustawienia redaktora pomocniczego</a:t>
            </a:r>
          </a:p>
          <a:p>
            <a:r>
              <a:rPr lang="pl-PL" dirty="0"/>
              <a:t>XYLENE to ja – będę mogła pomóc/sprawdzić część formalną i podpowiadać w części finansowej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20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62849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Zaczynamy od podmiotu realizującego (1 i 2 poziom) – odblokuje dalsze funkcje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21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11023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 każdym wniosku trzeba zapoznać z wytycznymi dotyczącymi zarządzania danymi, kwestiami etycznymi i </a:t>
            </a:r>
            <a:r>
              <a:rPr lang="pl-PL" dirty="0" err="1"/>
              <a:t>poblikacjami</a:t>
            </a:r>
            <a:r>
              <a:rPr lang="pl-PL" dirty="0"/>
              <a:t> open </a:t>
            </a:r>
            <a:r>
              <a:rPr lang="pl-PL" dirty="0" err="1"/>
              <a:t>access</a:t>
            </a:r>
            <a:r>
              <a:rPr lang="pl-PL" dirty="0"/>
              <a:t>, bo są różne nie tylko między konkursami ale też pomiędzy edycjami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60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bieżąco można sprawdzać kompletność wniosku</a:t>
            </a:r>
          </a:p>
          <a:p>
            <a:r>
              <a:rPr lang="pl-PL" dirty="0"/>
              <a:t>Zablokować można tylko gdy jest kompletny</a:t>
            </a:r>
          </a:p>
          <a:p>
            <a:r>
              <a:rPr lang="pl-PL" dirty="0"/>
              <a:t>ZABLOKOWANY można jeszcze odblokować i poprawić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23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4491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133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System uczelniany </a:t>
            </a:r>
          </a:p>
          <a:p>
            <a:r>
              <a:rPr lang="pl-PL" dirty="0"/>
              <a:t>Trzeba rejestrować wszystkie wnioski wychodzące z uczelni</a:t>
            </a:r>
          </a:p>
          <a:p>
            <a:r>
              <a:rPr lang="pl-PL" dirty="0"/>
              <a:t>Dostępny na WIKAMP</a:t>
            </a:r>
          </a:p>
          <a:p>
            <a:r>
              <a:rPr lang="pl-PL" dirty="0"/>
              <a:t>Sprawdzane przez dział projektów i przez kwesturę</a:t>
            </a:r>
          </a:p>
          <a:p>
            <a:r>
              <a:rPr lang="pl-PL" dirty="0"/>
              <a:t>Wniosek musi być zarejestrowany żeby Kwestor podpisała wniosek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455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Logujemy się przez WIKAMP</a:t>
            </a:r>
          </a:p>
          <a:p>
            <a:r>
              <a:rPr lang="pl-PL" dirty="0"/>
              <a:t>Bardzo szczegółowa instrukcja do pobrania</a:t>
            </a:r>
          </a:p>
          <a:p>
            <a:r>
              <a:rPr lang="pl-PL" dirty="0"/>
              <a:t>W przeglądzie można podejrzeć wszystkie zgłoszone wnioski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26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9848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30 pytań </a:t>
            </a:r>
          </a:p>
          <a:p>
            <a:r>
              <a:rPr lang="pl-PL" dirty="0"/>
              <a:t>Większość powtórzenie z wniosku</a:t>
            </a:r>
          </a:p>
          <a:p>
            <a:r>
              <a:rPr lang="pl-PL" dirty="0"/>
              <a:t>Wymagane 2 wersje językowe – PL  i ENG nawet jeżeli we wniosku tylko jedna</a:t>
            </a:r>
          </a:p>
          <a:p>
            <a:r>
              <a:rPr lang="pl-PL" dirty="0"/>
              <a:t>Osoba merytoryczna i inicjator to kierownik projektu</a:t>
            </a:r>
          </a:p>
          <a:p>
            <a:r>
              <a:rPr lang="pl-PL" dirty="0"/>
              <a:t>Przypisują opiekuna merytorycznego i finansowego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27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45014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uzyskaniu akceptacji wniosku możemy zbierać podpisy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889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zablokowaniu wniosku pojawia się w menu „ELEKTRONICZNA WYSYŁKA” pozwalająca pobrać oświadczenia dla kierownika i osób reprezentujących jednostkę</a:t>
            </a:r>
          </a:p>
          <a:p>
            <a:r>
              <a:rPr lang="pl-PL" dirty="0"/>
              <a:t>Nie pobieramy oświadczeń dopóki w MZP nie mamy akceptacji wniosku, bo każda zmiana we wniosku wymaga generowania nowych oświadczań</a:t>
            </a:r>
          </a:p>
          <a:p>
            <a:r>
              <a:rPr lang="pl-PL" dirty="0"/>
              <a:t>Pobieramy oświadczenia i wysyłamy przez EZD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29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4936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803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Przykładowo przygotowana koszulka w EZD</a:t>
            </a:r>
          </a:p>
          <a:p>
            <a:r>
              <a:rPr lang="pl-PL" dirty="0"/>
              <a:t>Nazwa zawiera symbol jednostki, czego dotyczy i dla łatwiejszej identyfikacji numer rejestracyjny wniosku (nadany przez system OSF) </a:t>
            </a:r>
          </a:p>
          <a:p>
            <a:r>
              <a:rPr lang="pl-PL" dirty="0"/>
              <a:t>W treści załączamy oświadczenie/potwierdzenie jednostki, pełną treść wniosku i notatkę z informacją że prosimy o podpis elektroniczny i informację o numerze ID nadanym w naszym systemie MZP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30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9595633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Wnioski wysyłamy do p. Kwestor i jeżeli nie jest określone w regulaminie projektu – uczelnię reprezentuje prorektor ds. nauki</a:t>
            </a:r>
          </a:p>
          <a:p>
            <a:r>
              <a:rPr lang="pl-PL" dirty="0"/>
              <a:t>W systemie trzeba załączyć pełnomocnictwo</a:t>
            </a:r>
          </a:p>
          <a:p>
            <a:r>
              <a:rPr lang="pl-PL" dirty="0"/>
              <a:t>Dotyczy wszystkich wniosków, a w szczególności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31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368641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Wnioski o wartości poniżej 1 MLN nie wymagają prorektora i możemy przekazać najpierw do Dziekana, potem do Kwestor </a:t>
            </a:r>
          </a:p>
          <a:p>
            <a:r>
              <a:rPr lang="pl-PL" dirty="0"/>
              <a:t>WAŻNE – potrzebna kopia pełnomocnictwa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32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74637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Po zebraniu podpisów plik  </a:t>
            </a:r>
            <a:r>
              <a:rPr lang="pl-PL" dirty="0" err="1"/>
              <a:t>zaąłczamy</a:t>
            </a:r>
            <a:r>
              <a:rPr lang="pl-PL" dirty="0"/>
              <a:t> w systemie i klikamy „wyślij do NCN”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33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96192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07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88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Współpraca międzynarodowa</a:t>
            </a:r>
          </a:p>
          <a:p>
            <a:r>
              <a:rPr lang="pl-PL" dirty="0"/>
              <a:t>Brak wyszukiwarki</a:t>
            </a:r>
          </a:p>
          <a:p>
            <a:r>
              <a:rPr lang="pl-PL" dirty="0"/>
              <a:t>Wyjazdy i przyjazdy naukowców </a:t>
            </a:r>
          </a:p>
          <a:p>
            <a:r>
              <a:rPr lang="pl-PL" dirty="0"/>
              <a:t>Współpraca z NCN przy organizacji staży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5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9222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Wyjazd zagraniczny </a:t>
            </a:r>
          </a:p>
          <a:p>
            <a:r>
              <a:rPr lang="pl-PL" dirty="0"/>
              <a:t>Realizacja badań</a:t>
            </a:r>
          </a:p>
          <a:p>
            <a:r>
              <a:rPr lang="pl-PL" dirty="0"/>
              <a:t>Możliwość realizacji stażu podoktorskiego</a:t>
            </a:r>
          </a:p>
          <a:p>
            <a:r>
              <a:rPr lang="pl-PL" dirty="0"/>
              <a:t>Wyjazd w ramach doktoratu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6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65345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Badania rozwojowe i stosowane</a:t>
            </a:r>
          </a:p>
          <a:p>
            <a:r>
              <a:rPr lang="pl-PL" dirty="0"/>
              <a:t>Wyszukiwarka projektów krajowych i unijnych – bardzo rozbudowana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7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77926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 młodych naukowców</a:t>
            </a:r>
          </a:p>
          <a:p>
            <a:r>
              <a:rPr lang="pl-PL" dirty="0"/>
              <a:t>Tworzenie i kierowanie zespołami badawczymi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8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01937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Badania podstawowe</a:t>
            </a:r>
          </a:p>
          <a:p>
            <a:r>
              <a:rPr lang="pl-PL" dirty="0"/>
              <a:t>Projekty krajowe </a:t>
            </a:r>
          </a:p>
          <a:p>
            <a:r>
              <a:rPr lang="pl-PL" dirty="0"/>
              <a:t>Projekty międzynarodowe głównie we współpracy z NAWA </a:t>
            </a:r>
          </a:p>
          <a:p>
            <a:r>
              <a:rPr lang="pl-PL" dirty="0"/>
              <a:t>Konfigurator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noProof="0" smtClean="0"/>
              <a:t>9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1258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Zawartość — symbol zastępczy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6" name="Zawartość — symbol zastępczy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wa elementy zawartoś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5" name="Tekst — symbol zastępczy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6" name="Tekst — symbol zastępczy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7" name="Tekst — symbol zastępczy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8" name="Tekst — symbol zastępczy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9" name="Tekst — symbol zastępczy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Wykres — symbol zastępczy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Tekst — symbol zastępczy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7" name="Tekst — symbol zastępczy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8" name="Tekst — symbol zastępczy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9" name="Tekst — symbol zastępczy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3" name="Tekst — symbol zastępczy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8" name="Tekst — symbol zastępczy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9" name="Tekst — symbol zastępczy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20" name="Tekst — symbol zastępczy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3" name="Tekst — symbol zastępczy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4" name="Tekst — symbol zastępczy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9" name="Tekst — symbol zastępczy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7" name="Tekst — symbol zastępczy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Data — symbol zastępczy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37" name="Stopka — symbol zastępczy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38" name="Numer slajdu — symbol zastępczy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Grafika SmartArt 6 — symbol zastępczy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pl-PL" noProof="0"/>
              <a:t>Kliknij ikonę, aby dodać grafikę SmartArt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4 osob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8 osó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5" name="Obraz — symbol zastępczy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2" name="Tekst — symbol zastępczy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6" name="Obraz — symbol zastępczy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9" name="Tekst — symbol zastępczy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3" name="Tekst — symbol zastępczy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7" name="Obraz — symbol zastępczy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60" name="Tekst — symbol zastępczy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4" name="Tekst — symbol zastępczy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8" name="Obraz — symbol zastępczy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1" name="Tekst — symbol zastępczy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5" name="Tekst — symbol zastępczy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Zawartość — symbol zastępczy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8" name="Tekst — symbol zastępczy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Zawartość — symbol zastępczy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Zawartość — symbol zastępczy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n spotkan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kończen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a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7" name="Tekst — symbol zastępczy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Tekst — symbol zastępczy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5" name="Tekst — symbol zastępczy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6" name="Tekst — symbol zastępczy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7" name="Tekst — symbol zastępczy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pl-PL" noProof="0" dirty="0"/>
              <a:t>SKŁADANIE WNIOSKÓW GRANTOWYCH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2" name="Tekst — symbol zastępczy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13" name="Tekst — symbol zastępczy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 dirty="0"/>
              <a:t>2023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0" name="Tekst — symbol zastępczy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3" name="Tekst — symbol zastępczy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4" name="Tekst — symbol zastępczy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stę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 — symbol zastępczy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2" name="Tekst — symbol zastępczy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3" name="Tekst — symbol zastępczy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6" name="Tekst — symbol zastępczy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7" name="Data — symbol zastępczy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18" name="Stopka — symbol zastępczy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19" name="Numer slajdu — symbol zastępczy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2023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 dirty="0"/>
              <a:t>SKŁADANIE WNIOSKÓW GRANTOWYCH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 dirty="0"/>
              <a:t>2023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 dirty="0"/>
              <a:t>SKŁADANIE WNIOSKÓW GRANTOWYCH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slege.pl/zakres-dzialalnosci-naukowej/k1741/a116693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xlege.pl/szkoln-wyzsze-i-nauka/art-19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opi.org.pl/app/adm/start.do?changeLang=p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dm.edu.p.lodz.pl/local/mzp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dm.edu.p.lodz.pl/pluginfile.php/1/local_mzp/mzp_assignment_document/41/instrukcja%2010-2022_Abm91AFff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wa.gov.pl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xlege.pl/szkoln-wyzsze-i-nauka/art-20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c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n.gov.p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294" y="1698431"/>
            <a:ext cx="5768610" cy="1857983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pl-PL" sz="3600" b="1" dirty="0"/>
              <a:t>SKŁADANIE Wniosków GRANTOWYCH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B230EB-339D-E970-3954-0EB4DD42ADB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5B19D98-7AFD-DEC4-F9EA-A4E6A6F8B4A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SKŁADANIE WNIOSKÓW GRANTOWYCH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FD5FB1-E8D8-C31F-7039-0328B492C85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pl-PL" noProof="0" smtClean="0"/>
              <a:pPr rtl="0">
                <a:spcAft>
                  <a:spcPts val="600"/>
                </a:spcAft>
              </a:pPr>
              <a:t>1</a:t>
            </a:fld>
            <a:endParaRPr lang="pl-PL" noProof="0"/>
          </a:p>
        </p:txBody>
      </p:sp>
      <p:pic>
        <p:nvPicPr>
          <p:cNvPr id="3" name="Obraz 2" descr="Krzesło biurowe kota">
            <a:extLst>
              <a:ext uri="{FF2B5EF4-FFF2-40B4-BE49-F238E27FC236}">
                <a16:creationId xmlns:a16="http://schemas.microsoft.com/office/drawing/2014/main" id="{825080DD-2419-1146-AC8D-A8B4D7E9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13" y="559259"/>
            <a:ext cx="2519363" cy="2519363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745DD49-0A2E-5D46-B90F-4A3BF548CB88}"/>
              </a:ext>
            </a:extLst>
          </p:cNvPr>
          <p:cNvSpPr txBox="1"/>
          <p:nvPr/>
        </p:nvSpPr>
        <p:spPr>
          <a:xfrm>
            <a:off x="6393438" y="5159569"/>
            <a:ext cx="411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mgr inż. Magdalena Jastrzębska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7FF86-E028-FEFD-F7A9-0472B13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47"/>
            <a:ext cx="5431971" cy="846301"/>
          </a:xfrm>
        </p:spPr>
        <p:txBody>
          <a:bodyPr/>
          <a:lstStyle/>
          <a:p>
            <a:r>
              <a:rPr lang="pl-PL" b="1" dirty="0"/>
              <a:t>Konfigurator grantu</a:t>
            </a:r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847ED5E-1D61-55DC-14DC-4EA8FB0EDB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/>
              <a:t>2023</a:t>
            </a:r>
            <a:endParaRPr lang="pl-PL" noProof="0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6155EB6A-5C04-653A-D77F-9D6599F16C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2C937512-C576-BE43-86BE-92C7B091CD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10</a:t>
            </a:fld>
            <a:endParaRPr lang="pl-PL" noProof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EAA1BEF-3587-54AC-2C4B-AD16AB601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" t="6047" r="5161"/>
          <a:stretch/>
        </p:blipFill>
        <p:spPr>
          <a:xfrm>
            <a:off x="4450936" y="793847"/>
            <a:ext cx="6576291" cy="602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07FF86-E028-FEFD-F7A9-0472B134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47"/>
            <a:ext cx="5431971" cy="846301"/>
          </a:xfrm>
        </p:spPr>
        <p:txBody>
          <a:bodyPr/>
          <a:lstStyle/>
          <a:p>
            <a:r>
              <a:rPr lang="pl-PL" b="1" dirty="0"/>
              <a:t>Konfigurator grantu</a:t>
            </a:r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847ED5E-1D61-55DC-14DC-4EA8FB0EDBC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/>
              <a:t>2023</a:t>
            </a:r>
            <a:endParaRPr lang="pl-PL" noProof="0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6155EB6A-5C04-653A-D77F-9D6599F16CE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2C937512-C576-BE43-86BE-92C7B091CD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11</a:t>
            </a:fld>
            <a:endParaRPr lang="pl-PL" noProof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F7F623-AD45-25F0-FA67-BF9F50A6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704" y="136525"/>
            <a:ext cx="7335423" cy="62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pl-PL" dirty="0"/>
              <a:t>Harmonogram składania wniosków</a:t>
            </a:r>
            <a:br>
              <a:rPr lang="pl-PL" dirty="0"/>
            </a:br>
            <a:r>
              <a:rPr lang="pl-PL" dirty="0"/>
              <a:t>NCN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CBCB1AF5-6D1B-BC14-915D-F08680F4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2023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3005267E-4398-3F08-E2C2-CDD1B147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SKŁADANIE WNIOSKÓW GRANTOWYCH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D58A8468-6360-826E-1028-A9C1CD8B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5CEABB6-07DC-46E8-9B57-56EC44A396E5}" type="slidenum">
              <a:rPr lang="pl-PL" noProof="0" smtClean="0"/>
              <a:pPr rtl="0">
                <a:spcAft>
                  <a:spcPts val="600"/>
                </a:spcAft>
              </a:pPr>
              <a:t>12</a:t>
            </a:fld>
            <a:endParaRPr lang="pl-PL" noProof="0"/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C06CF7AB-793D-D8F2-1D51-C9F0E5EAD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771846"/>
              </p:ext>
            </p:extLst>
          </p:nvPr>
        </p:nvGraphicFramePr>
        <p:xfrm>
          <a:off x="1157955" y="1546789"/>
          <a:ext cx="10515600" cy="4328152"/>
        </p:xfrm>
        <a:graphic>
          <a:graphicData uri="http://schemas.openxmlformats.org/drawingml/2006/table">
            <a:tbl>
              <a:tblPr firstRow="1" bandRow="1"/>
              <a:tblGrid>
                <a:gridCol w="1423116">
                  <a:extLst>
                    <a:ext uri="{9D8B030D-6E8A-4147-A177-3AD203B41FA5}">
                      <a16:colId xmlns:a16="http://schemas.microsoft.com/office/drawing/2014/main" val="1786678181"/>
                    </a:ext>
                  </a:extLst>
                </a:gridCol>
                <a:gridCol w="2250124">
                  <a:extLst>
                    <a:ext uri="{9D8B030D-6E8A-4147-A177-3AD203B41FA5}">
                      <a16:colId xmlns:a16="http://schemas.microsoft.com/office/drawing/2014/main" val="2662814977"/>
                    </a:ext>
                  </a:extLst>
                </a:gridCol>
                <a:gridCol w="2241105">
                  <a:extLst>
                    <a:ext uri="{9D8B030D-6E8A-4147-A177-3AD203B41FA5}">
                      <a16:colId xmlns:a16="http://schemas.microsoft.com/office/drawing/2014/main" val="4175174120"/>
                    </a:ext>
                  </a:extLst>
                </a:gridCol>
                <a:gridCol w="4601255">
                  <a:extLst>
                    <a:ext uri="{9D8B030D-6E8A-4147-A177-3AD203B41FA5}">
                      <a16:colId xmlns:a16="http://schemas.microsoft.com/office/drawing/2014/main" val="3996859857"/>
                    </a:ext>
                  </a:extLst>
                </a:gridCol>
              </a:tblGrid>
              <a:tr h="329554">
                <a:tc rowSpan="2"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Rodzaj konkursu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2023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944558"/>
                  </a:ext>
                </a:extLst>
              </a:tr>
              <a:tr h="3295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Rozpoczęcie naboru wniosków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Zakończenie naboru wniosków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Rozstrzygnięcie konkursu (najpóźniej)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336982"/>
                  </a:ext>
                </a:extLst>
              </a:tr>
              <a:tr h="32955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MINIATURA 7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nabór ciągły od 1 lutego do 31 lipca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07957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OPUS 25</a:t>
                      </a:r>
                    </a:p>
                    <a:p>
                      <a:pPr algn="ctr"/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PRELUDIUM 22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15 marca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</a:rPr>
                        <a:t>15 czerwca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grudzień 2023 r.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269945"/>
                  </a:ext>
                </a:extLst>
              </a:tr>
              <a:tr h="789945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</a:rPr>
                        <a:t>SONATA BIS 13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MAESTRO 15</a:t>
                      </a:r>
                    </a:p>
                    <a:p>
                      <a:pPr algn="ctr"/>
                      <a:r>
                        <a:rPr lang="de-DE" sz="1600" dirty="0">
                          <a:effectLst/>
                        </a:rPr>
                        <a:t>PRELUDIUM BIS 5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15 czerwca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15 września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marzec 2024 r.</a:t>
                      </a:r>
                    </a:p>
                    <a:p>
                      <a:pPr algn="ctr"/>
                      <a:r>
                        <a:rPr lang="pl-PL" sz="1600" dirty="0">
                          <a:effectLst/>
                        </a:rPr>
                        <a:t>PRELUDIUM BIS 5 – do lutego 2024 r.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603424"/>
                  </a:ext>
                </a:extLst>
              </a:tr>
              <a:tr h="10201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OPUS 26 + LAP/Weave</a:t>
                      </a:r>
                    </a:p>
                    <a:p>
                      <a:pPr algn="ctr"/>
                      <a:r>
                        <a:rPr lang="en-US" sz="1600" dirty="0">
                          <a:effectLst/>
                        </a:rPr>
                        <a:t>SONATA 19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15 września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15 grudnia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OPUS 26, SONATA 19 – czerwiec 2024 r. </a:t>
                      </a:r>
                    </a:p>
                    <a:p>
                      <a:pPr algn="ctr"/>
                      <a:r>
                        <a:rPr lang="pl-PL" sz="1600" dirty="0" err="1">
                          <a:effectLst/>
                        </a:rPr>
                        <a:t>Weave</a:t>
                      </a:r>
                      <a:r>
                        <a:rPr lang="pl-PL" sz="1600" dirty="0">
                          <a:effectLst/>
                        </a:rPr>
                        <a:t> – w zależności od terminu zatwierdzenia wyników oceny NCN przez agencje partnerskie z innych krajów, najpóźniej w listopadzie 2024 r.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9368"/>
                  </a:ext>
                </a:extLst>
              </a:tr>
              <a:tr h="55975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SONATINA 8</a:t>
                      </a:r>
                    </a:p>
                    <a:p>
                      <a:pPr algn="ctr"/>
                      <a:r>
                        <a:rPr lang="pl-PL" sz="1600" dirty="0">
                          <a:effectLst/>
                        </a:rPr>
                        <a:t>DAINA 3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effectLst/>
                        </a:rPr>
                        <a:t>15 grudnia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15 marca 2024 r.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SONATINA 8 – wrzesień 2024 r.</a:t>
                      </a:r>
                    </a:p>
                    <a:p>
                      <a:pPr algn="ctr"/>
                      <a:r>
                        <a:rPr lang="pl-PL" sz="1600" dirty="0">
                          <a:effectLst/>
                        </a:rPr>
                        <a:t>DAINA 3 – listopad 2024 r.</a:t>
                      </a:r>
                    </a:p>
                  </a:txBody>
                  <a:tcPr marL="33181" marR="33181" marT="16591" marB="1659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4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13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E072D-9B6C-4203-4AEF-97737771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4" y="546370"/>
            <a:ext cx="2531084" cy="641496"/>
          </a:xfrm>
        </p:spPr>
        <p:txBody>
          <a:bodyPr/>
          <a:lstStyle/>
          <a:p>
            <a:r>
              <a:rPr lang="pl-PL" dirty="0"/>
              <a:t>miniatura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27FA3A-A808-E23D-7F11-3F005CCA8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2877" y="1281575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kierownik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C2F458-1066-DB52-ADDC-1359233E8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5257" y="1606751"/>
            <a:ext cx="4950254" cy="263702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uzyskał stopień doktora nie wcześniej niż 1 stycznia 2011 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jest zatrudniony przez wnioskodawcę na podstawie umowy o pracę na dzień złożenia wniosku</a:t>
            </a:r>
            <a:endParaRPr lang="pl-PL" dirty="0">
              <a:solidFill>
                <a:srgbClr val="252525"/>
              </a:solidFill>
              <a:latin typeface="Palanquin" panose="020B00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nie kierował i nie kieruje realizacją projektów badawczych finansowanych ze środków Narodowego Centrum Nauki;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nie jest laureatem konkursów na stypendia doktorskie ETIUDA lub na staże (w tym FUGA i UWERTURA) finansowane ze środków NCN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nie jest wnioskodawcą, kierownikiem projektu ani kandydatem na staż we wniosku złożonym lub zakwalifikowanym do finansowania w innym konkursie Narodowego Centrum Nauki;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posiada w swoim dorobku naukowym co najmniej jedną opublikowaną pracę lub co najmniej jedno dokonanie artystyczne lub artystyczno-naukowe.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252525"/>
              </a:solidFill>
              <a:effectLst/>
              <a:latin typeface="Palanquin" panose="020B00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252525"/>
              </a:solidFill>
              <a:effectLst/>
              <a:latin typeface="Palanquin" panose="020B00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562DB7-EF59-F62A-47FF-336ACE53CA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5353" y="4669386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finansowanie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5F4297-473B-0BA0-6579-5631891A29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3995" y="4978543"/>
            <a:ext cx="2000123" cy="352347"/>
          </a:xfrm>
        </p:spPr>
        <p:txBody>
          <a:bodyPr/>
          <a:lstStyle/>
          <a:p>
            <a:r>
              <a:rPr lang="pl-PL" dirty="0">
                <a:solidFill>
                  <a:srgbClr val="252525"/>
                </a:solidFill>
                <a:latin typeface="Palanquin" panose="020B0004020203020204" pitchFamily="34" charset="-18"/>
              </a:rPr>
              <a:t>od 5 000 do 50 000 zł 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075E32-56A9-80B4-2F98-A707B0690B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18188" y="545748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Czas trwania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3A0EC46-1741-ACB3-E9AD-CA1041F310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97909" y="5815636"/>
            <a:ext cx="1752295" cy="365125"/>
          </a:xfrm>
        </p:spPr>
        <p:txBody>
          <a:bodyPr/>
          <a:lstStyle/>
          <a:p>
            <a:r>
              <a:rPr lang="pl-PL" dirty="0">
                <a:solidFill>
                  <a:srgbClr val="252525"/>
                </a:solidFill>
                <a:latin typeface="Palanquin" panose="020B0004020203020204" pitchFamily="34" charset="-18"/>
              </a:rPr>
              <a:t> do 12 miesięcy</a:t>
            </a:r>
            <a:endParaRPr lang="pl-PL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ED94BE2-36B0-A8DD-E03F-133C76A241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/>
              <a:t>2023</a:t>
            </a:r>
            <a:endParaRPr lang="pl-PL" noProof="0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A2E4E541-F026-AE3D-E076-444DCF983A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83DDAA3-DF41-5CBD-D6E8-55B8EC9A0B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13</a:t>
            </a:fld>
            <a:endParaRPr lang="pl-PL" noProof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170B73B8-6272-441E-DE32-11B5EB25F489}"/>
              </a:ext>
            </a:extLst>
          </p:cNvPr>
          <p:cNvSpPr txBox="1">
            <a:spLocks/>
          </p:cNvSpPr>
          <p:nvPr/>
        </p:nvSpPr>
        <p:spPr>
          <a:xfrm>
            <a:off x="181040" y="1281575"/>
            <a:ext cx="3425286" cy="263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na realizację jednego spośród poniższych działań naukowych, które nie było i nie jest finansowane z NCN ani z innych źródeł: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badania wstępne/pilotażowe,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kwerenda,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staż naukowy,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wyjazd badawczy,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wyjazd konsultacyjny;</a:t>
            </a:r>
            <a:endParaRPr lang="pl-PL" dirty="0">
              <a:solidFill>
                <a:srgbClr val="252525"/>
              </a:solidFill>
              <a:latin typeface="Palanquin" panose="020B00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rgbClr val="252525"/>
              </a:solidFill>
              <a:latin typeface="Palanquin" panose="020B00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2F9D0D6-DEC8-F452-B1F3-1D6491A0D1D8}"/>
              </a:ext>
            </a:extLst>
          </p:cNvPr>
          <p:cNvSpPr txBox="1"/>
          <p:nvPr/>
        </p:nvSpPr>
        <p:spPr>
          <a:xfrm>
            <a:off x="194984" y="4407560"/>
            <a:ext cx="25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Nabór:</a:t>
            </a:r>
          </a:p>
          <a:p>
            <a:r>
              <a:rPr lang="pl-PL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do 31 lipca 2023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74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E072D-9B6C-4203-4AEF-97737771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4" y="546370"/>
            <a:ext cx="2531084" cy="641496"/>
          </a:xfrm>
        </p:spPr>
        <p:txBody>
          <a:bodyPr/>
          <a:lstStyle/>
          <a:p>
            <a:r>
              <a:rPr lang="pl-PL" dirty="0">
                <a:cs typeface="Calibri" panose="020F0502020204030204" pitchFamily="34" charset="0"/>
              </a:rPr>
              <a:t>opus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27FA3A-A808-E23D-7F11-3F005CCA8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2877" y="1281575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>
                <a:cs typeface="Calibri" panose="020F0502020204030204" pitchFamily="34" charset="0"/>
              </a:rPr>
              <a:t>kierownik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C2F458-1066-DB52-ADDC-1359233E8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5257" y="1606750"/>
            <a:ext cx="4950254" cy="31962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Kierownikiem projektu może być wyłącznie osoba zatrudniona przez cały okres realizacji projektu w podmiocie planowanym jako miejsce realizacji projektu badawczego na podstawie umowy o pracę na co najmniej połowę pełnego wymiaru czasu pracy;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Łączna liczba projektów NCN kierowanych przez daną osobę oraz wniosków złożonych w NCN, będących w ocenie lub zakwalifikowanych do finansowania, w których ta osoba jest wskazana jako kierownik projektu, nie może przekraczać dwóch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</a:rPr>
              <a:t>W danej edycji konkursów można być wskazanym jako kierownik projektu tylko w jednym wniosku.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252525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252525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562DB7-EF59-F62A-47FF-336ACE53CA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5353" y="4669386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>
                <a:cs typeface="Calibri" panose="020F0502020204030204" pitchFamily="34" charset="0"/>
              </a:rPr>
              <a:t>finansowanie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5F4297-473B-0BA0-6579-5631891A29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3995" y="4978543"/>
            <a:ext cx="4482086" cy="352347"/>
          </a:xfrm>
        </p:spPr>
        <p:txBody>
          <a:bodyPr/>
          <a:lstStyle/>
          <a:p>
            <a:r>
              <a:rPr lang="pl-PL" dirty="0">
                <a:solidFill>
                  <a:srgbClr val="252525"/>
                </a:solidFill>
              </a:rPr>
              <a:t>Brak limitów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075E32-56A9-80B4-2F98-A707B0690B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18188" y="545748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>
                <a:cs typeface="Calibri" panose="020F0502020204030204" pitchFamily="34" charset="0"/>
              </a:rPr>
              <a:t>Czas trwania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3A0EC46-1741-ACB3-E9AD-CA1041F310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97909" y="5815636"/>
            <a:ext cx="3525553" cy="365125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252525"/>
                </a:solidFill>
                <a:effectLst/>
              </a:rPr>
              <a:t>12, 24, 36 lub 48 miesięcy</a:t>
            </a:r>
            <a:endParaRPr lang="pl-PL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ED94BE2-36B0-A8DD-E03F-133C76A241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>
                <a:cs typeface="Calibri" panose="020F0502020204030204" pitchFamily="34" charset="0"/>
              </a:rPr>
              <a:t>2023</a:t>
            </a:r>
            <a:endParaRPr lang="pl-PL" noProof="0" dirty="0">
              <a:cs typeface="Calibri" panose="020F0502020204030204" pitchFamily="34" charset="0"/>
            </a:endParaRPr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A2E4E541-F026-AE3D-E076-444DCF983A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>
                <a:cs typeface="Calibri" panose="020F0502020204030204" pitchFamily="34" charset="0"/>
              </a:rPr>
              <a:t>SKŁADANIE WNIOSKÓW GRANTOWYCH</a:t>
            </a:r>
            <a:endParaRPr lang="pl-PL" noProof="0" dirty="0">
              <a:cs typeface="Calibri" panose="020F0502020204030204" pitchFamily="34" charset="0"/>
            </a:endParaRP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83DDAA3-DF41-5CBD-D6E8-55B8EC9A0B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>
                <a:cs typeface="Calibri" panose="020F0502020204030204" pitchFamily="34" charset="0"/>
              </a:rPr>
              <a:pPr rtl="0"/>
              <a:t>14</a:t>
            </a:fld>
            <a:endParaRPr lang="pl-PL" noProof="0">
              <a:cs typeface="Calibri" panose="020F0502020204030204" pitchFamily="34" charset="0"/>
            </a:endParaRPr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170B73B8-6272-441E-DE32-11B5EB25F489}"/>
              </a:ext>
            </a:extLst>
          </p:cNvPr>
          <p:cNvSpPr txBox="1">
            <a:spLocks/>
          </p:cNvSpPr>
          <p:nvPr/>
        </p:nvSpPr>
        <p:spPr>
          <a:xfrm>
            <a:off x="206677" y="1403353"/>
            <a:ext cx="3186003" cy="25362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 realizację badań, które nie były i nie są finansowane z NCN ani z innych źródeł;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obejmuje badania podstawowe w rozumieniu </a:t>
            </a:r>
            <a:r>
              <a:rPr lang="pl-PL" dirty="0">
                <a:hlinkClick r:id="rId3"/>
              </a:rPr>
              <a:t>art. 2 pkt 1 ustawy o NCN</a:t>
            </a:r>
            <a:r>
              <a:rPr lang="pl-PL" dirty="0"/>
              <a:t>, w dowolnej z dyscyplin naukowych określonych w panelach NCN, przyjętych przez Radę NCN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</a:rPr>
              <a:t>nie można planować jakiejkolwiek współpracy podmiotów polskich z podmiotami rosyjskimi</a:t>
            </a:r>
            <a:endParaRPr lang="pl-PL" dirty="0">
              <a:solidFill>
                <a:srgbClr val="25252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4E591B1-1C53-7FA0-5429-F3B6633DD38E}"/>
              </a:ext>
            </a:extLst>
          </p:cNvPr>
          <p:cNvSpPr txBox="1"/>
          <p:nvPr/>
        </p:nvSpPr>
        <p:spPr>
          <a:xfrm>
            <a:off x="194984" y="4407560"/>
            <a:ext cx="25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Nabór:</a:t>
            </a:r>
          </a:p>
          <a:p>
            <a:r>
              <a:rPr lang="pl-PL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do 15 czerwca 2023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162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E072D-9B6C-4203-4AEF-97737771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4" y="546370"/>
            <a:ext cx="2992556" cy="641496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PRELUDIUM BIS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27FA3A-A808-E23D-7F11-3F005CCA8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2877" y="1281575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kierownik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C2F458-1066-DB52-ADDC-1359233E8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5257" y="1606751"/>
            <a:ext cx="4950254" cy="20371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spełnia wymagania dla promotora określone </a:t>
            </a:r>
            <a:r>
              <a:rPr lang="pl-PL" dirty="0">
                <a:hlinkClick r:id="rId3"/>
              </a:rPr>
              <a:t>w art. 190 ustawy Prawo o Szkolnictwie Wyższym i Nauce </a:t>
            </a:r>
            <a:r>
              <a:rPr lang="pl-PL" dirty="0"/>
              <a:t>(warunek musi zostać spełniony na dzień zakończenia naboru wniosków w konkursie)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będzie promotorem doktoranta realizującego projekt badawczy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 można jednocześnie być kierownikiem projektu w więcej niż dwóch PRELUDIUM BIS</a:t>
            </a:r>
            <a:endParaRPr lang="pl-PL" b="0" i="0" dirty="0">
              <a:solidFill>
                <a:srgbClr val="252525"/>
              </a:solidFill>
              <a:effectLst/>
              <a:latin typeface="Palanquin" panose="020B0004020203020204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562DB7-EF59-F62A-47FF-336ACE53CA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445353" y="3603978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finansowanie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5F4297-473B-0BA0-6579-5631891A29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73994" y="3969102"/>
            <a:ext cx="5026661" cy="1488381"/>
          </a:xfrm>
        </p:spPr>
        <p:txBody>
          <a:bodyPr>
            <a:normAutofit fontScale="92500" lnSpcReduction="10000"/>
          </a:bodyPr>
          <a:lstStyle/>
          <a:p>
            <a:r>
              <a:rPr lang="pl-PL" b="1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co najwyżej  300 000 zł </a:t>
            </a: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(w tym do 40 000 zł dla kierownika projektu) na realizację projektu</a:t>
            </a:r>
          </a:p>
          <a:p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Dodatkowo: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stypendium dla doktoranta 5 000 zł miesięcznie (do oceny śródokresowej (potem 6 000 zł miesięcznie)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koszty pośrednie (20%)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075E32-56A9-80B4-2F98-A707B0690B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18188" y="5457484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Czas trwania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3A0EC46-1741-ACB3-E9AD-CA1041F310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797909" y="5815636"/>
            <a:ext cx="3525553" cy="365125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252525"/>
                </a:solidFill>
                <a:effectLst/>
                <a:latin typeface="Palanquin" panose="020B0004020203020204" pitchFamily="34" charset="-18"/>
              </a:rPr>
              <a:t>36 lub 48 miesięcy</a:t>
            </a:r>
            <a:endParaRPr lang="pl-PL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ED94BE2-36B0-A8DD-E03F-133C76A241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/>
              <a:t>2023</a:t>
            </a:r>
            <a:endParaRPr lang="pl-PL" noProof="0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A2E4E541-F026-AE3D-E076-444DCF983A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83DDAA3-DF41-5CBD-D6E8-55B8EC9A0B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15</a:t>
            </a:fld>
            <a:endParaRPr lang="pl-PL" noProof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170B73B8-6272-441E-DE32-11B5EB25F489}"/>
              </a:ext>
            </a:extLst>
          </p:cNvPr>
          <p:cNvSpPr txBox="1">
            <a:spLocks/>
          </p:cNvSpPr>
          <p:nvPr/>
        </p:nvSpPr>
        <p:spPr>
          <a:xfrm>
            <a:off x="206677" y="1403352"/>
            <a:ext cx="4238676" cy="32455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252525"/>
                </a:solidFill>
                <a:effectLst/>
              </a:rPr>
              <a:t>wsparcie kształcenia doktorantów w szkołach doktorskich i finansowanie projektów badawczych realizowanych przez doktorantów w ramach przygotowywanych przez nich rozpraw doktorskich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doktorant będzie zobowiązany do realizacji trwającego od 3 do 6 miesięcy zagranicznego stażu badawczego finansowanego przez Narodową Agencję Wymiany Akademickiej (NAWA)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projekt obejmuje realizację projektu badawczego przez doktoranta w ramach planowanej rozprawy doktorskiej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solidFill>
                  <a:srgbClr val="252525"/>
                </a:solidFill>
                <a:effectLst/>
              </a:rPr>
              <a:t>nie można zaplanować środków na zakup lub wytworzenie aparatury naukowo-badawczej, urządzeń i oprogramowania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7EB3F50-0D26-8A11-68E3-97421B510D86}"/>
              </a:ext>
            </a:extLst>
          </p:cNvPr>
          <p:cNvSpPr txBox="1"/>
          <p:nvPr/>
        </p:nvSpPr>
        <p:spPr>
          <a:xfrm>
            <a:off x="175852" y="4899279"/>
            <a:ext cx="25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Nabór:</a:t>
            </a:r>
          </a:p>
          <a:p>
            <a:r>
              <a:rPr lang="pl-PL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do 15 września 2023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371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ytuł 1">
            <a:extLst>
              <a:ext uri="{FF2B5EF4-FFF2-40B4-BE49-F238E27FC236}">
                <a16:creationId xmlns:a16="http://schemas.microsoft.com/office/drawing/2014/main" id="{01C7CD7E-F6D6-D114-196E-365B3604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644" y="-27559"/>
            <a:ext cx="6365605" cy="1204912"/>
          </a:xfrm>
        </p:spPr>
        <p:txBody>
          <a:bodyPr rtlCol="0"/>
          <a:lstStyle/>
          <a:p>
            <a:pPr rtl="0"/>
            <a:r>
              <a:rPr lang="pl-PL" dirty="0"/>
              <a:t>Centrum Obsługi Projektów PŁ</a:t>
            </a:r>
          </a:p>
        </p:txBody>
      </p:sp>
      <p:sp>
        <p:nvSpPr>
          <p:cNvPr id="41" name="Zawartość — symbol zastępczy 2">
            <a:extLst>
              <a:ext uri="{FF2B5EF4-FFF2-40B4-BE49-F238E27FC236}">
                <a16:creationId xmlns:a16="http://schemas.microsoft.com/office/drawing/2014/main" id="{2FD21C3E-A590-68B6-279C-37A12AF1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500" y="1913184"/>
            <a:ext cx="5111750" cy="433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sz="1800" dirty="0"/>
              <a:t>ZAKRES POMOCY</a:t>
            </a:r>
          </a:p>
        </p:txBody>
      </p:sp>
      <p:sp>
        <p:nvSpPr>
          <p:cNvPr id="45" name="Data — symbol zastępczy 79">
            <a:extLst>
              <a:ext uri="{FF2B5EF4-FFF2-40B4-BE49-F238E27FC236}">
                <a16:creationId xmlns:a16="http://schemas.microsoft.com/office/drawing/2014/main" id="{BF301FDE-B820-607B-64CC-3B81CC8E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dirty="0"/>
              <a:t>2023</a:t>
            </a:r>
          </a:p>
        </p:txBody>
      </p:sp>
      <p:sp>
        <p:nvSpPr>
          <p:cNvPr id="46" name="Stopka — symbol zastępczy 80">
            <a:extLst>
              <a:ext uri="{FF2B5EF4-FFF2-40B4-BE49-F238E27FC236}">
                <a16:creationId xmlns:a16="http://schemas.microsoft.com/office/drawing/2014/main" id="{A9505140-136D-3FBA-BCF1-740061A9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SKŁADANIE WNIOSKÓW GRANTOWYCH</a:t>
            </a:r>
          </a:p>
        </p:txBody>
      </p:sp>
      <p:sp>
        <p:nvSpPr>
          <p:cNvPr id="47" name="Numer slajdu — symbol zastępczy 81">
            <a:extLst>
              <a:ext uri="{FF2B5EF4-FFF2-40B4-BE49-F238E27FC236}">
                <a16:creationId xmlns:a16="http://schemas.microsoft.com/office/drawing/2014/main" id="{85694E45-F0C2-10E0-46B4-D4F4664B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16</a:t>
            </a:fld>
            <a:endParaRPr lang="pl-PL" dirty="0"/>
          </a:p>
        </p:txBody>
      </p:sp>
      <p:sp>
        <p:nvSpPr>
          <p:cNvPr id="42" name="Tekst — symbol zastępczy 3">
            <a:extLst>
              <a:ext uri="{FF2B5EF4-FFF2-40B4-BE49-F238E27FC236}">
                <a16:creationId xmlns:a16="http://schemas.microsoft.com/office/drawing/2014/main" id="{7CF6BDEF-BA73-8047-FDE1-60456D6B73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24500" y="2397013"/>
            <a:ext cx="5829300" cy="3218696"/>
          </a:xfrm>
        </p:spPr>
        <p:txBody>
          <a:bodyPr rtlCol="0">
            <a:normAutofit fontScale="62500" lnSpcReduction="20000"/>
          </a:bodyPr>
          <a:lstStyle/>
          <a:p>
            <a:pPr marL="285750" indent="-285750"/>
            <a:r>
              <a:rPr lang="pl-PL" dirty="0"/>
              <a:t>informowanie o źródłach finansowania prac naukowo-badawczych oraz innych przedsięwzięć, w tym </a:t>
            </a:r>
            <a:r>
              <a:rPr lang="pl-PL" dirty="0">
                <a:solidFill>
                  <a:srgbClr val="FF0000"/>
                </a:solidFill>
              </a:rPr>
              <a:t>poszukiwanie możliwości udziału PŁ w konkursach krajowych i międzynarodowych</a:t>
            </a:r>
            <a:r>
              <a:rPr lang="pl-PL" dirty="0"/>
              <a:t>, </a:t>
            </a:r>
          </a:p>
          <a:p>
            <a:pPr marL="285750" indent="-285750"/>
            <a:r>
              <a:rPr lang="pl-PL" dirty="0"/>
              <a:t>informowanie o programach i projektach naukowych, krajowych i międzynarodowych,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doradztwo w sprawach projektów i udział w ich przygotowaniu,</a:t>
            </a:r>
          </a:p>
          <a:p>
            <a:pPr marL="285750" indent="-285750"/>
            <a:r>
              <a:rPr lang="pl-PL" dirty="0"/>
              <a:t>monitorowanie rzeczowej realizacji projektów i utrzymania wskaźników efektów w okresie trwałości,</a:t>
            </a:r>
          </a:p>
          <a:p>
            <a:pPr marL="285750" indent="-285750"/>
            <a:r>
              <a:rPr lang="pl-PL" dirty="0"/>
              <a:t>ocena formalna i techniczna możliwości realizacji projektów oraz ocena formalna dokumentacji projektowej.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3" name="Tekst — symbol zastępczy 4">
            <a:extLst>
              <a:ext uri="{FF2B5EF4-FFF2-40B4-BE49-F238E27FC236}">
                <a16:creationId xmlns:a16="http://schemas.microsoft.com/office/drawing/2014/main" id="{BA497894-A6F5-32E7-FA36-BE01A3452C8B}"/>
              </a:ext>
            </a:extLst>
          </p:cNvPr>
          <p:cNvSpPr txBox="1">
            <a:spLocks/>
          </p:cNvSpPr>
          <p:nvPr/>
        </p:nvSpPr>
        <p:spPr>
          <a:xfrm>
            <a:off x="245643" y="4540636"/>
            <a:ext cx="2978500" cy="3651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dirty="0"/>
              <a:t>KONTAKT</a:t>
            </a:r>
          </a:p>
        </p:txBody>
      </p:sp>
      <p:sp>
        <p:nvSpPr>
          <p:cNvPr id="44" name="Tekst — symbol zastępczy 5">
            <a:extLst>
              <a:ext uri="{FF2B5EF4-FFF2-40B4-BE49-F238E27FC236}">
                <a16:creationId xmlns:a16="http://schemas.microsoft.com/office/drawing/2014/main" id="{9DC997CB-15FA-B985-4086-32F71C50FE14}"/>
              </a:ext>
            </a:extLst>
          </p:cNvPr>
          <p:cNvSpPr txBox="1">
            <a:spLocks/>
          </p:cNvSpPr>
          <p:nvPr/>
        </p:nvSpPr>
        <p:spPr>
          <a:xfrm>
            <a:off x="245643" y="4905761"/>
            <a:ext cx="4638916" cy="1044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/>
              <a:t>budynek A33, II piętro </a:t>
            </a:r>
            <a:br>
              <a:rPr lang="pl-PL" sz="1200" dirty="0"/>
            </a:br>
            <a:r>
              <a:rPr lang="pl-PL" sz="1200" dirty="0"/>
              <a:t>(budynek Wydziału Technologii Materiałowych i Wzornictwa Tekstyliów)</a:t>
            </a:r>
          </a:p>
          <a:p>
            <a:pPr marL="0" indent="0">
              <a:buNone/>
            </a:pPr>
            <a:r>
              <a:rPr lang="pl-PL" sz="1200" dirty="0"/>
              <a:t>Telefon: 20 82, 28 71, </a:t>
            </a:r>
            <a:r>
              <a:rPr lang="pl-PL" sz="1200" dirty="0">
                <a:solidFill>
                  <a:srgbClr val="FF0000"/>
                </a:solidFill>
              </a:rPr>
              <a:t>21 07</a:t>
            </a:r>
          </a:p>
          <a:p>
            <a:pPr marL="0" indent="0">
              <a:buNone/>
            </a:pPr>
            <a:r>
              <a:rPr lang="pl-PL" sz="1200" dirty="0"/>
              <a:t>Email: rcop@adm.p.lodz.pl</a:t>
            </a:r>
          </a:p>
        </p:txBody>
      </p:sp>
      <p:pic>
        <p:nvPicPr>
          <p:cNvPr id="2" name="Obraz 1" descr="Pytanie kota">
            <a:extLst>
              <a:ext uri="{FF2B5EF4-FFF2-40B4-BE49-F238E27FC236}">
                <a16:creationId xmlns:a16="http://schemas.microsoft.com/office/drawing/2014/main" id="{AF3BE62A-5B49-671D-AEF2-252BEF022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43" y="1498803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692" y="2079026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2203" y="3181306"/>
            <a:ext cx="2141764" cy="514350"/>
          </a:xfrm>
        </p:spPr>
        <p:txBody>
          <a:bodyPr rtlCol="0"/>
          <a:lstStyle/>
          <a:p>
            <a:pPr rtl="0"/>
            <a:r>
              <a:rPr lang="pl-PL" dirty="0"/>
              <a:t>2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8628" y="4257631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2828" y="5333957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05742" y="2178560"/>
            <a:ext cx="5539095" cy="414816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Wybór instytucji finansującej i rodzaju projektu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3856" y="3297171"/>
            <a:ext cx="5539095" cy="514350"/>
          </a:xfrm>
        </p:spPr>
        <p:txBody>
          <a:bodyPr rtlCol="0"/>
          <a:lstStyle/>
          <a:p>
            <a:pPr rtl="0"/>
            <a:r>
              <a:rPr lang="pl-PL" dirty="0"/>
              <a:t>Przygotowanie wniosku zgodnie z wytycznymi 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4765" y="4379237"/>
            <a:ext cx="5539095" cy="547958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Rejestracja wniosku w Module zarządzania projektami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3107" y="5448273"/>
            <a:ext cx="5539095" cy="452898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Złożenie wniosku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Obraz 10" descr="Dokładny kot">
            <a:extLst>
              <a:ext uri="{FF2B5EF4-FFF2-40B4-BE49-F238E27FC236}">
                <a16:creationId xmlns:a16="http://schemas.microsoft.com/office/drawing/2014/main" id="{C3B402CF-6AA7-B33C-EAC6-2ED87998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40" y="2178560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4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7FDC0E0A-2715-4BF9-8659-0ED8629B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dirty="0"/>
              <a:t>2023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13833" y="6356350"/>
            <a:ext cx="2053706" cy="365125"/>
          </a:xfrm>
        </p:spPr>
        <p:txBody>
          <a:bodyPr rtlCol="0"/>
          <a:lstStyle/>
          <a:p>
            <a:pPr rtl="0"/>
            <a:r>
              <a:rPr lang="pl-PL" dirty="0"/>
              <a:t>SKŁADANIE WNIOSKÓW GRANTOWYCH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18</a:t>
            </a:fld>
            <a:endParaRPr lang="pl-PL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171C22C7-E16B-EAC4-18A7-99F9EAE4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Obraz 11">
            <a:hlinkClick r:id="rId3"/>
            <a:extLst>
              <a:ext uri="{FF2B5EF4-FFF2-40B4-BE49-F238E27FC236}">
                <a16:creationId xmlns:a16="http://schemas.microsoft.com/office/drawing/2014/main" id="{E04D5820-160C-E2E4-7CFD-8340692D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2554"/>
            <a:ext cx="11931252" cy="473289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B1B182A-D547-5997-C7EF-19AB80BD4C6C}"/>
              </a:ext>
            </a:extLst>
          </p:cNvPr>
          <p:cNvSpPr txBox="1">
            <a:spLocks/>
          </p:cNvSpPr>
          <p:nvPr/>
        </p:nvSpPr>
        <p:spPr>
          <a:xfrm>
            <a:off x="2913197" y="-308217"/>
            <a:ext cx="6365605" cy="1204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pl-PL" dirty="0">
                <a:hlinkClick r:id="rId3"/>
              </a:rPr>
              <a:t>System składania wniosków - </a:t>
            </a:r>
            <a:r>
              <a:rPr lang="pl-PL" dirty="0" err="1">
                <a:hlinkClick r:id="rId3"/>
              </a:rPr>
              <a:t>osf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>
            <a:extLst>
              <a:ext uri="{FF2B5EF4-FFF2-40B4-BE49-F238E27FC236}">
                <a16:creationId xmlns:a16="http://schemas.microsoft.com/office/drawing/2014/main" id="{81276BFE-B251-8D85-6815-761F1D35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7" y="99259"/>
            <a:ext cx="7243985" cy="2343489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BDBC84AF-B0FE-96C1-4F84-DF87BD247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432" y="2063551"/>
            <a:ext cx="7518400" cy="250229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7CCAF8C-3314-1FEE-94E6-AAC7DCC4A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3" t="4371" r="19337" b="3801"/>
          <a:stretch/>
        </p:blipFill>
        <p:spPr>
          <a:xfrm>
            <a:off x="146227" y="3429001"/>
            <a:ext cx="6373166" cy="332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0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050" y="1557733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2561" y="2660013"/>
            <a:ext cx="2141764" cy="514350"/>
          </a:xfrm>
        </p:spPr>
        <p:txBody>
          <a:bodyPr rtlCol="0"/>
          <a:lstStyle/>
          <a:p>
            <a:pPr rtl="0"/>
            <a:r>
              <a:rPr lang="pl-PL" dirty="0"/>
              <a:t>2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8986" y="3736338"/>
            <a:ext cx="2141764" cy="514350"/>
          </a:xfrm>
        </p:spPr>
        <p:txBody>
          <a:bodyPr rtlCol="0"/>
          <a:lstStyle/>
          <a:p>
            <a:pPr rtl="0"/>
            <a:r>
              <a:rPr lang="pl-PL" dirty="0"/>
              <a:t>3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3186" y="4812664"/>
            <a:ext cx="2141764" cy="514350"/>
          </a:xfrm>
        </p:spPr>
        <p:txBody>
          <a:bodyPr rtlCol="0"/>
          <a:lstStyle/>
          <a:p>
            <a:pPr rtl="0"/>
            <a:r>
              <a:rPr lang="pl-PL" dirty="0"/>
              <a:t>4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03192" y="1657267"/>
            <a:ext cx="5539095" cy="414816"/>
          </a:xfrm>
        </p:spPr>
        <p:txBody>
          <a:bodyPr rtlCol="0"/>
          <a:lstStyle/>
          <a:p>
            <a:pPr rtl="0"/>
            <a:r>
              <a:rPr lang="pl-PL" dirty="0"/>
              <a:t>Wybór instytucji finansującej i rodzaju projektu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14214" y="2775878"/>
            <a:ext cx="5539095" cy="514350"/>
          </a:xfrm>
        </p:spPr>
        <p:txBody>
          <a:bodyPr rtlCol="0"/>
          <a:lstStyle/>
          <a:p>
            <a:pPr rtl="0"/>
            <a:r>
              <a:rPr lang="pl-PL" dirty="0"/>
              <a:t>Przygotowanie wniosku zgodnie z wytycznymi </a:t>
            </a:r>
          </a:p>
          <a:p>
            <a:pPr rtl="0"/>
            <a:endParaRPr lang="pl-PL" dirty="0"/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05123" y="3857944"/>
            <a:ext cx="5539095" cy="547958"/>
          </a:xfrm>
        </p:spPr>
        <p:txBody>
          <a:bodyPr rtlCol="0"/>
          <a:lstStyle/>
          <a:p>
            <a:pPr rtl="0"/>
            <a:r>
              <a:rPr lang="pl-PL" dirty="0"/>
              <a:t>Rejestracja wniosku w Module zarządzania projektami</a:t>
            </a:r>
          </a:p>
          <a:p>
            <a:pPr rtl="0"/>
            <a:endParaRPr lang="pl-PL" dirty="0"/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03465" y="4926980"/>
            <a:ext cx="5539095" cy="452898"/>
          </a:xfrm>
        </p:spPr>
        <p:txBody>
          <a:bodyPr rtlCol="0"/>
          <a:lstStyle/>
          <a:p>
            <a:pPr rtl="0"/>
            <a:r>
              <a:rPr lang="pl-PL" dirty="0"/>
              <a:t>Złożenie wniosku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E8DE31F3-6F31-B234-1E5D-D5EA97D06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" r="35954"/>
          <a:stretch/>
        </p:blipFill>
        <p:spPr>
          <a:xfrm>
            <a:off x="5943421" y="223982"/>
            <a:ext cx="5362936" cy="641003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E8A1309-9F08-AF15-1EEB-E44FE0665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76" y="145285"/>
            <a:ext cx="9688277" cy="34199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CA5D35C-2259-0EE5-C10E-425ACA131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29" y="2584844"/>
            <a:ext cx="2248214" cy="2029108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D4128427-23F9-4AD6-205B-73E98C33545C}"/>
              </a:ext>
            </a:extLst>
          </p:cNvPr>
          <p:cNvSpPr/>
          <p:nvPr/>
        </p:nvSpPr>
        <p:spPr>
          <a:xfrm>
            <a:off x="5882054" y="6356838"/>
            <a:ext cx="1257300" cy="3558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C0EE4ABF-E93E-D584-60BC-0C5BD62DBEEE}"/>
              </a:ext>
            </a:extLst>
          </p:cNvPr>
          <p:cNvSpPr/>
          <p:nvPr/>
        </p:nvSpPr>
        <p:spPr>
          <a:xfrm>
            <a:off x="584129" y="3811632"/>
            <a:ext cx="1402531" cy="555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C7421499-5F8A-085C-5D60-3A34508D3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646" y="2012291"/>
            <a:ext cx="7141932" cy="412575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74D3451-FE98-64D2-ECB7-01EB105719D3}"/>
              </a:ext>
            </a:extLst>
          </p:cNvPr>
          <p:cNvSpPr txBox="1"/>
          <p:nvPr/>
        </p:nvSpPr>
        <p:spPr>
          <a:xfrm>
            <a:off x="5690130" y="3814969"/>
            <a:ext cx="175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XYLENE</a:t>
            </a:r>
          </a:p>
        </p:txBody>
      </p:sp>
    </p:spTree>
    <p:extLst>
      <p:ext uri="{BB962C8B-B14F-4D97-AF65-F5344CB8AC3E}">
        <p14:creationId xmlns:p14="http://schemas.microsoft.com/office/powerpoint/2010/main" val="52062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E8DE31F3-6F31-B234-1E5D-D5EA97D06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1" r="35954"/>
          <a:stretch/>
        </p:blipFill>
        <p:spPr>
          <a:xfrm>
            <a:off x="5626898" y="107594"/>
            <a:ext cx="5362936" cy="64100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5536DEA-7FA5-7116-D916-95B132121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8"/>
          <a:stretch/>
        </p:blipFill>
        <p:spPr>
          <a:xfrm>
            <a:off x="262970" y="208915"/>
            <a:ext cx="5067656" cy="223887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D8BEE2E-5BA0-EC04-F520-CBFAB3DDC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936" y="311818"/>
            <a:ext cx="5068007" cy="196242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A045E4A-5857-1E03-7DF9-50F76398A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69" y="2274242"/>
            <a:ext cx="6458851" cy="20767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F2C0617-E28A-897E-B256-8D46CF591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729" y="2581420"/>
            <a:ext cx="6182588" cy="11526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FBA636-9746-AA5A-CBDD-BD07ABC6D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64" y="0"/>
            <a:ext cx="1031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/>
          <a:lstStyle/>
          <a:p>
            <a:pPr rtl="0"/>
            <a:r>
              <a:rPr lang="pl-PL" dirty="0"/>
              <a:t>DODATKOWE WYMAGANIA: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068082"/>
            <a:ext cx="7457987" cy="2183957"/>
          </a:xfrm>
        </p:spPr>
        <p:txBody>
          <a:bodyPr rtlCol="0"/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/>
              <a:t>PLAN ZARZĄDZANIA DANYMI w projekcie badawczym (wypełniane przy pomocy Biblioteki PŁ) 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/>
              <a:t>KWESTIE ETYCZNE w projekcie badawczym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dirty="0"/>
              <a:t>Publikacja rezultatów badań zgodnie z modelem natychmiastowego OTWARTEGO DOSTĘPU</a:t>
            </a:r>
          </a:p>
        </p:txBody>
      </p:sp>
      <p:sp>
        <p:nvSpPr>
          <p:cNvPr id="12" name="Data — symbol zastępczy 11">
            <a:extLst>
              <a:ext uri="{FF2B5EF4-FFF2-40B4-BE49-F238E27FC236}">
                <a16:creationId xmlns:a16="http://schemas.microsoft.com/office/drawing/2014/main" id="{5909F2DC-F097-42AB-88E7-0CA09BD5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 dirty="0"/>
              <a:t>2023</a:t>
            </a:r>
          </a:p>
        </p:txBody>
      </p:sp>
      <p:sp>
        <p:nvSpPr>
          <p:cNvPr id="13" name="Stopka — symbol zastępczy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pl-PL" dirty="0"/>
              <a:t>SKŁADANIE WNIOSKÓW GRANTOWYCH</a:t>
            </a:r>
          </a:p>
        </p:txBody>
      </p:sp>
      <p:sp>
        <p:nvSpPr>
          <p:cNvPr id="14" name="Numer slajdu — symbol zastępczy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40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18CE728-8E72-32F1-E3D8-1C2CFE34D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8" t="978" r="1109" b="4609"/>
          <a:stretch/>
        </p:blipFill>
        <p:spPr>
          <a:xfrm>
            <a:off x="6096000" y="3085001"/>
            <a:ext cx="5192091" cy="302910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E9FC42B-D309-3E7B-D6FC-7FED5D93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3" y="0"/>
            <a:ext cx="11241069" cy="278168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3CA093-86A8-40A2-FD70-3C6AD872A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68" y="2838283"/>
            <a:ext cx="4746618" cy="388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4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692" y="2079026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2203" y="3181306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8628" y="4257631"/>
            <a:ext cx="2141764" cy="514350"/>
          </a:xfrm>
        </p:spPr>
        <p:txBody>
          <a:bodyPr rtlCol="0"/>
          <a:lstStyle/>
          <a:p>
            <a:pPr rtl="0"/>
            <a:r>
              <a:rPr lang="pl-PL" dirty="0"/>
              <a:t>3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2828" y="5333957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22834" y="2178560"/>
            <a:ext cx="5539095" cy="414816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Wybór instytucji finansującej i rodzaju projektu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3856" y="3297171"/>
            <a:ext cx="5539095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Przygotowanie wniosku zgodnie z wytycznymi 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4765" y="4379237"/>
            <a:ext cx="5539095" cy="547958"/>
          </a:xfrm>
        </p:spPr>
        <p:txBody>
          <a:bodyPr rtlCol="0"/>
          <a:lstStyle/>
          <a:p>
            <a:pPr rtl="0"/>
            <a:r>
              <a:rPr lang="pl-PL" dirty="0"/>
              <a:t>Rejestracja wniosku w Module zarządzania projektami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3107" y="5448273"/>
            <a:ext cx="5539095" cy="452898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Złożenie wniosku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Obraz 1" descr="Lizanie łapy kota">
            <a:extLst>
              <a:ext uri="{FF2B5EF4-FFF2-40B4-BE49-F238E27FC236}">
                <a16:creationId xmlns:a16="http://schemas.microsoft.com/office/drawing/2014/main" id="{9F316F93-A00A-561A-8B5D-22E8BCCF0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34" y="3281796"/>
            <a:ext cx="2600132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6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85" y="581573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/>
              <a:t>Moduł zarządzania projektami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2693" y="1633947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l-PL" noProof="1"/>
              <a:t>logowanie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1814" y="1999072"/>
            <a:ext cx="6320326" cy="770371"/>
          </a:xfrm>
        </p:spPr>
        <p:txBody>
          <a:bodyPr rtlCol="0">
            <a:normAutofit fontScale="92500"/>
          </a:bodyPr>
          <a:lstStyle/>
          <a:p>
            <a:pPr rtl="0"/>
            <a:r>
              <a:rPr lang="pl-PL" dirty="0"/>
              <a:t>WIKAMP =&gt; Rejestratory wniosków, umów i porozumień =&gt; Moduł Zarządzania Projektami</a:t>
            </a:r>
            <a:endParaRPr lang="pl-PL" noProof="1">
              <a:hlinkClick r:id="rId3"/>
            </a:endParaRPr>
          </a:p>
          <a:p>
            <a:pPr rtl="0"/>
            <a:r>
              <a:rPr lang="pl-PL" noProof="1">
                <a:hlinkClick r:id="rId3"/>
              </a:rPr>
              <a:t>https://adm.edu.p.lodz.pl/local/mzp/</a:t>
            </a:r>
            <a:endParaRPr lang="pl-PL" noProof="1"/>
          </a:p>
          <a:p>
            <a:pPr rtl="0"/>
            <a:endParaRPr lang="pl-PL" noProof="1"/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72693" y="2798177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noProof="1"/>
              <a:t>Zakres danych- </a:t>
            </a:r>
            <a:r>
              <a:rPr lang="pl-PL" dirty="0"/>
              <a:t>FAZA APLIKACJI</a:t>
            </a:r>
            <a:endParaRPr lang="pl-PL" noProof="1"/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1814" y="3223465"/>
            <a:ext cx="5431971" cy="2088986"/>
          </a:xfrm>
        </p:spPr>
        <p:txBody>
          <a:bodyPr rtlCol="0">
            <a:normAutofit fontScale="92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dirty="0"/>
              <a:t>Tytuł w języku polskim i angielskim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dirty="0"/>
              <a:t>Do 5 słów kluczowych w języku polskim i angielskim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noProof="1"/>
              <a:t>Streszczenie (500-6000 znaków) w języku polskim i angielskim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dirty="0"/>
              <a:t>Osoba merytoryczna, odpowiedzialna za złożenie aplikacji - kierownik</a:t>
            </a:r>
            <a:endParaRPr lang="pl-PL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noProof="1"/>
              <a:t>Przygotowany wniosek</a:t>
            </a:r>
          </a:p>
          <a:p>
            <a:pPr rtl="0"/>
            <a:r>
              <a:rPr lang="pl-PL" b="1" noProof="1"/>
              <a:t>PEŁNA INSTRUKCJA </a:t>
            </a:r>
            <a:r>
              <a:rPr lang="pl-PL" noProof="1">
                <a:hlinkClick r:id="rId4"/>
              </a:rPr>
              <a:t>https://adm.edu.p.lodz.pl/pluginfile.php/1/local_mzp/mzp_assignment_document/41/instrukcja%2010-2022_Abm91AFff.pdf</a:t>
            </a:r>
            <a:r>
              <a:rPr lang="pl-PL" noProof="1"/>
              <a:t> </a:t>
            </a:r>
          </a:p>
          <a:p>
            <a:pPr rtl="0"/>
            <a:endParaRPr lang="pl-PL" noProof="1"/>
          </a:p>
        </p:txBody>
      </p:sp>
      <p:sp>
        <p:nvSpPr>
          <p:cNvPr id="32" name="Data — symbol zastępczy 31">
            <a:extLst>
              <a:ext uri="{FF2B5EF4-FFF2-40B4-BE49-F238E27FC236}">
                <a16:creationId xmlns:a16="http://schemas.microsoft.com/office/drawing/2014/main" id="{D5DB19F8-B538-4965-BA90-ED372B99F5D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/>
          <a:p>
            <a:pPr rtl="0"/>
            <a:r>
              <a:rPr lang="pl-PL" dirty="0"/>
              <a:t>2023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231887"/>
            <a:ext cx="3243942" cy="365125"/>
          </a:xfrm>
        </p:spPr>
        <p:txBody>
          <a:bodyPr rtlCol="0"/>
          <a:lstStyle/>
          <a:p>
            <a:pPr rtl="0"/>
            <a:r>
              <a:rPr lang="pl-PL" dirty="0"/>
              <a:t>SKŁADANIE WNIOSKÓW GRANTOWYCH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l-PL" smtClean="0"/>
              <a:pPr rtl="0"/>
              <a:t>25</a:t>
            </a:fld>
            <a:endParaRPr lang="pl-PL" dirty="0"/>
          </a:p>
        </p:txBody>
      </p:sp>
      <p:sp>
        <p:nvSpPr>
          <p:cNvPr id="18" name="Tekst — symbol zastępczy 6">
            <a:extLst>
              <a:ext uri="{FF2B5EF4-FFF2-40B4-BE49-F238E27FC236}">
                <a16:creationId xmlns:a16="http://schemas.microsoft.com/office/drawing/2014/main" id="{C6F3565C-D44F-C6F4-FBFD-E8D6A345790C}"/>
              </a:ext>
            </a:extLst>
          </p:cNvPr>
          <p:cNvSpPr txBox="1">
            <a:spLocks/>
          </p:cNvSpPr>
          <p:nvPr/>
        </p:nvSpPr>
        <p:spPr>
          <a:xfrm>
            <a:off x="4887235" y="3042971"/>
            <a:ext cx="6320326" cy="770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noProof="1"/>
          </a:p>
          <a:p>
            <a:endParaRPr lang="pl-PL" noProof="1"/>
          </a:p>
        </p:txBody>
      </p:sp>
      <p:sp>
        <p:nvSpPr>
          <p:cNvPr id="19" name="Tekst — symbol zastępczy 5">
            <a:extLst>
              <a:ext uri="{FF2B5EF4-FFF2-40B4-BE49-F238E27FC236}">
                <a16:creationId xmlns:a16="http://schemas.microsoft.com/office/drawing/2014/main" id="{FEA7CC11-0486-8FE7-2966-C2001ED87C63}"/>
              </a:ext>
            </a:extLst>
          </p:cNvPr>
          <p:cNvSpPr txBox="1">
            <a:spLocks/>
          </p:cNvSpPr>
          <p:nvPr/>
        </p:nvSpPr>
        <p:spPr>
          <a:xfrm>
            <a:off x="3854413" y="5548004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noProof="1">
                <a:solidFill>
                  <a:srgbClr val="FF0000"/>
                </a:solidFill>
              </a:rPr>
              <a:t>waŻNE</a:t>
            </a:r>
          </a:p>
        </p:txBody>
      </p:sp>
      <p:sp>
        <p:nvSpPr>
          <p:cNvPr id="20" name="Tekst — symbol zastępczy 6">
            <a:extLst>
              <a:ext uri="{FF2B5EF4-FFF2-40B4-BE49-F238E27FC236}">
                <a16:creationId xmlns:a16="http://schemas.microsoft.com/office/drawing/2014/main" id="{3E136230-8FCD-7CF4-A9CD-A94BCDC3EA05}"/>
              </a:ext>
            </a:extLst>
          </p:cNvPr>
          <p:cNvSpPr txBox="1">
            <a:spLocks/>
          </p:cNvSpPr>
          <p:nvPr/>
        </p:nvSpPr>
        <p:spPr>
          <a:xfrm>
            <a:off x="3854413" y="5817452"/>
            <a:ext cx="5016122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noProof="1">
                <a:solidFill>
                  <a:srgbClr val="FF0000"/>
                </a:solidFill>
              </a:rPr>
              <a:t>Rejestracja najpóźniej 10 dni przed terminem złożenia wniosków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93D2A93B-FEA6-27B5-C523-863568C8E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4" y="1087224"/>
            <a:ext cx="7149046" cy="378650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ABED9C87-72BC-917C-B8AB-6DEE6096E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35" y="306372"/>
            <a:ext cx="4249494" cy="2558971"/>
          </a:xfrm>
          <a:prstGeom prst="rect">
            <a:avLst/>
          </a:prstGeom>
        </p:spPr>
      </p:pic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965BCF52-5C66-DF66-3E52-01DA7C72A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835" y="2601282"/>
            <a:ext cx="4019550" cy="2733675"/>
          </a:xfrm>
          <a:prstGeom prst="rect">
            <a:avLst/>
          </a:prstGeom>
        </p:spPr>
      </p:pic>
      <p:pic>
        <p:nvPicPr>
          <p:cNvPr id="17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id="{B48964FB-8232-694D-EF86-F8D101A52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3374" y="5095356"/>
            <a:ext cx="7069208" cy="14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0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40159AAC-3A97-5D51-B943-6D3682AE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5" y="103680"/>
            <a:ext cx="11966792" cy="5110158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763C72C7-B036-7E9B-770D-548AC191D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41"/>
          <a:stretch/>
        </p:blipFill>
        <p:spPr bwMode="auto">
          <a:xfrm>
            <a:off x="149489" y="736236"/>
            <a:ext cx="12107332" cy="4072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A9BB7958-AE4E-E5BA-8CA3-90FF04B63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" y="568911"/>
            <a:ext cx="12245487" cy="4072380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1D5EEECD-AD74-7A3D-815D-FFE2E02432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609"/>
          <a:stretch/>
        </p:blipFill>
        <p:spPr bwMode="auto">
          <a:xfrm>
            <a:off x="132870" y="1313445"/>
            <a:ext cx="12140570" cy="4808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3895B908-A993-70D2-9A01-7263A9140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62" y="359875"/>
            <a:ext cx="11425542" cy="57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4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692" y="2079026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2203" y="3181306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8628" y="4257631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2828" y="5333957"/>
            <a:ext cx="2141764" cy="514350"/>
          </a:xfrm>
        </p:spPr>
        <p:txBody>
          <a:bodyPr rtlCol="0"/>
          <a:lstStyle/>
          <a:p>
            <a:pPr rtl="0"/>
            <a:r>
              <a:rPr lang="pl-PL" dirty="0"/>
              <a:t>4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22834" y="2178560"/>
            <a:ext cx="5539095" cy="414816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Wybór instytucji finansującej i rodzaju projektu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3856" y="3297171"/>
            <a:ext cx="5539095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Przygotowanie wniosku zgodnie z wytycznymi 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4765" y="4379237"/>
            <a:ext cx="5539095" cy="547958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Rejestracja wniosku w Module zarządzania projektami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3107" y="5448273"/>
            <a:ext cx="5539095" cy="452898"/>
          </a:xfrm>
        </p:spPr>
        <p:txBody>
          <a:bodyPr rtlCol="0"/>
          <a:lstStyle/>
          <a:p>
            <a:pPr rtl="0"/>
            <a:r>
              <a:rPr lang="pl-PL" dirty="0"/>
              <a:t>Złożenie wniosku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Obraz 1" descr="Ciekawski kot">
            <a:extLst>
              <a:ext uri="{FF2B5EF4-FFF2-40B4-BE49-F238E27FC236}">
                <a16:creationId xmlns:a16="http://schemas.microsoft.com/office/drawing/2014/main" id="{14B6B641-97BE-CE33-116E-0A3366039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620659" y="3962356"/>
            <a:ext cx="2743201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818BC7-6571-7746-F30F-EB585DE33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6" b="14658"/>
          <a:stretch/>
        </p:blipFill>
        <p:spPr>
          <a:xfrm>
            <a:off x="1248508" y="1304435"/>
            <a:ext cx="9294828" cy="42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50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692" y="2079026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2203" y="3181306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68628" y="4257631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2828" y="5333957"/>
            <a:ext cx="2141764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22834" y="2178560"/>
            <a:ext cx="5539095" cy="414816"/>
          </a:xfrm>
        </p:spPr>
        <p:txBody>
          <a:bodyPr rtlCol="0"/>
          <a:lstStyle/>
          <a:p>
            <a:pPr rtl="0"/>
            <a:r>
              <a:rPr lang="pl-PL" dirty="0"/>
              <a:t>Wybór instytucji finansującej i rodzaju projektu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33856" y="3297171"/>
            <a:ext cx="5539095" cy="514350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Przygotowanie wniosku zgodnie z wytycznymi 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kst — symbol zastępczy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24765" y="4379237"/>
            <a:ext cx="5539095" cy="547958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Rejestracja wniosku w Module zarządzania projektami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23107" y="5448273"/>
            <a:ext cx="5539095" cy="452898"/>
          </a:xfrm>
        </p:spPr>
        <p:txBody>
          <a:bodyPr rtlCol="0"/>
          <a:lstStyle/>
          <a:p>
            <a:pPr rtl="0"/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Złożenie wniosku</a:t>
            </a:r>
          </a:p>
          <a:p>
            <a:pPr rtl="0"/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6" name="Obraz 25" descr="Rozbawiony kot">
            <a:extLst>
              <a:ext uri="{FF2B5EF4-FFF2-40B4-BE49-F238E27FC236}">
                <a16:creationId xmlns:a16="http://schemas.microsoft.com/office/drawing/2014/main" id="{AB0EF42C-7487-4D73-31DC-8C1BCC455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485" y="417257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9BA509B0-03FD-2D87-F301-EC122E381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8" y="73072"/>
            <a:ext cx="9669224" cy="541095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C1A4771-2C56-B26C-4352-4F3318B1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268" y="3876259"/>
            <a:ext cx="4915586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3C58B5-2289-731A-2D3C-2D515EF6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0" y="2357725"/>
            <a:ext cx="11425286" cy="186646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A572DAC-5B43-38F0-B5E2-C6DF6383A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3" y="4735052"/>
            <a:ext cx="11389613" cy="1513305"/>
          </a:xfrm>
          <a:prstGeom prst="rect">
            <a:avLst/>
          </a:prstGeom>
        </p:spPr>
      </p:pic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3757494-D23F-A12F-F07A-401D688FA419}"/>
              </a:ext>
            </a:extLst>
          </p:cNvPr>
          <p:cNvCxnSpPr>
            <a:cxnSpLocks/>
          </p:cNvCxnSpPr>
          <p:nvPr/>
        </p:nvCxnSpPr>
        <p:spPr>
          <a:xfrm>
            <a:off x="7629579" y="3849054"/>
            <a:ext cx="0" cy="13647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D3F2E91-7388-0A93-9BC8-7C5C5A5628ED}"/>
              </a:ext>
            </a:extLst>
          </p:cNvPr>
          <p:cNvSpPr txBox="1"/>
          <p:nvPr/>
        </p:nvSpPr>
        <p:spPr>
          <a:xfrm>
            <a:off x="4360985" y="650631"/>
            <a:ext cx="347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POWYŻEJ 1 MILIONA PLN </a:t>
            </a:r>
          </a:p>
        </p:txBody>
      </p:sp>
    </p:spTree>
    <p:extLst>
      <p:ext uri="{BB962C8B-B14F-4D97-AF65-F5344CB8AC3E}">
        <p14:creationId xmlns:p14="http://schemas.microsoft.com/office/powerpoint/2010/main" val="427519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3C58B5-2289-731A-2D3C-2D515EF6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5" y="3429000"/>
            <a:ext cx="11425286" cy="18664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03CCA3C-D756-6D4A-337E-F363F8B03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55" y="1670665"/>
            <a:ext cx="11584433" cy="1247476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F902F503-C082-5BB7-204C-CF3D3E667E21}"/>
              </a:ext>
            </a:extLst>
          </p:cNvPr>
          <p:cNvCxnSpPr>
            <a:cxnSpLocks/>
          </p:cNvCxnSpPr>
          <p:nvPr/>
        </p:nvCxnSpPr>
        <p:spPr>
          <a:xfrm>
            <a:off x="5982486" y="2741813"/>
            <a:ext cx="0" cy="931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DEE6AF-38ED-7834-5D3D-17483C0D7ADC}"/>
              </a:ext>
            </a:extLst>
          </p:cNvPr>
          <p:cNvSpPr txBox="1"/>
          <p:nvPr/>
        </p:nvSpPr>
        <p:spPr>
          <a:xfrm>
            <a:off x="4238905" y="658478"/>
            <a:ext cx="3476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POWYŻEJ 1 MILIONA PLN </a:t>
            </a:r>
          </a:p>
        </p:txBody>
      </p:sp>
    </p:spTree>
    <p:extLst>
      <p:ext uri="{BB962C8B-B14F-4D97-AF65-F5344CB8AC3E}">
        <p14:creationId xmlns:p14="http://schemas.microsoft.com/office/powerpoint/2010/main" val="273950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53586B4-2EEF-6E29-0F15-F97E71A5B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68" y="945892"/>
            <a:ext cx="8273064" cy="450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700212"/>
          </a:xfrm>
        </p:spPr>
        <p:txBody>
          <a:bodyPr rtlCol="0">
            <a:noAutofit/>
          </a:bodyPr>
          <a:lstStyle/>
          <a:p>
            <a:pPr algn="ctr" rtl="0"/>
            <a:r>
              <a:rPr lang="pl-PL" sz="3600" dirty="0"/>
              <a:t>Wniosek Wysłany</a:t>
            </a:r>
            <a:br>
              <a:rPr lang="pl-PL" sz="3600" dirty="0"/>
            </a:br>
            <a:br>
              <a:rPr lang="pl-PL" sz="3600" dirty="0"/>
            </a:br>
            <a:r>
              <a:rPr lang="pl-PL" sz="3600" dirty="0"/>
              <a:t>czekamy na wyniki….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13F8C8B5-F6EC-489B-BD0F-CD89A73C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pl-PL" dirty="0"/>
              <a:t>2023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pl-PL" dirty="0"/>
              <a:t>SKŁADANIE WNIOSKÓW GRANTOWYCH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pl-PL" smtClean="0"/>
              <a:pPr rtl="0"/>
              <a:t>34</a:t>
            </a:fld>
            <a:endParaRPr lang="pl-PL"/>
          </a:p>
        </p:txBody>
      </p:sp>
      <p:pic>
        <p:nvPicPr>
          <p:cNvPr id="8" name="Obraz 7" descr="Mdlejący kot">
            <a:extLst>
              <a:ext uri="{FF2B5EF4-FFF2-40B4-BE49-F238E27FC236}">
                <a16:creationId xmlns:a16="http://schemas.microsoft.com/office/drawing/2014/main" id="{5783A91E-9F71-06E8-33AB-7748DA42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49" y="3736975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3051D6E5-F83D-6A14-DA96-C6C84A26A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843" y="1763644"/>
            <a:ext cx="5125265" cy="365125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b="1" dirty="0"/>
              <a:t>NARODOWE CENTRUM NAUKI</a:t>
            </a:r>
          </a:p>
        </p:txBody>
      </p:sp>
      <p:sp>
        <p:nvSpPr>
          <p:cNvPr id="23" name="Symbol zastępczy tekstu 4">
            <a:extLst>
              <a:ext uri="{FF2B5EF4-FFF2-40B4-BE49-F238E27FC236}">
                <a16:creationId xmlns:a16="http://schemas.microsoft.com/office/drawing/2014/main" id="{4D97DE70-5E21-3E7A-F362-DED9A262C787}"/>
              </a:ext>
            </a:extLst>
          </p:cNvPr>
          <p:cNvSpPr txBox="1">
            <a:spLocks/>
          </p:cNvSpPr>
          <p:nvPr/>
        </p:nvSpPr>
        <p:spPr>
          <a:xfrm>
            <a:off x="5761049" y="141111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NARODOWE CENTRUM BADAŃ I ROZWOJU</a:t>
            </a:r>
          </a:p>
        </p:txBody>
      </p:sp>
      <p:sp>
        <p:nvSpPr>
          <p:cNvPr id="24" name="Symbol zastępczy tekstu 8">
            <a:extLst>
              <a:ext uri="{FF2B5EF4-FFF2-40B4-BE49-F238E27FC236}">
                <a16:creationId xmlns:a16="http://schemas.microsoft.com/office/drawing/2014/main" id="{DA8FA331-EF2C-C410-A23A-E887200EB5E2}"/>
              </a:ext>
            </a:extLst>
          </p:cNvPr>
          <p:cNvSpPr txBox="1">
            <a:spLocks/>
          </p:cNvSpPr>
          <p:nvPr/>
        </p:nvSpPr>
        <p:spPr>
          <a:xfrm>
            <a:off x="5258229" y="3379862"/>
            <a:ext cx="6246976" cy="365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/>
              <a:t>NARODOWA AGENCJA WYMIANY AKADEMICKIEJ</a:t>
            </a:r>
          </a:p>
        </p:txBody>
      </p:sp>
      <p:sp>
        <p:nvSpPr>
          <p:cNvPr id="26" name="Symbol zastępczy stopki 11">
            <a:extLst>
              <a:ext uri="{FF2B5EF4-FFF2-40B4-BE49-F238E27FC236}">
                <a16:creationId xmlns:a16="http://schemas.microsoft.com/office/drawing/2014/main" id="{A19E10AE-6F9D-B709-FC7E-0D53030C84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529566" y="6287984"/>
            <a:ext cx="3243942" cy="365125"/>
          </a:xfrm>
        </p:spPr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27" name="Symbol zastępczy numeru slajdu 12">
            <a:extLst>
              <a:ext uri="{FF2B5EF4-FFF2-40B4-BE49-F238E27FC236}">
                <a16:creationId xmlns:a16="http://schemas.microsoft.com/office/drawing/2014/main" id="{757EC10D-9D1A-6F83-F126-A26D8098265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068267" y="6287984"/>
            <a:ext cx="653143" cy="365125"/>
          </a:xfrm>
        </p:spPr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4</a:t>
            </a:fld>
            <a:endParaRPr lang="pl-PL" noProof="0"/>
          </a:p>
        </p:txBody>
      </p:sp>
      <p:pic>
        <p:nvPicPr>
          <p:cNvPr id="29" name="Obraz 28">
            <a:extLst>
              <a:ext uri="{FF2B5EF4-FFF2-40B4-BE49-F238E27FC236}">
                <a16:creationId xmlns:a16="http://schemas.microsoft.com/office/drawing/2014/main" id="{6D3B9A03-ED3C-B44B-B199-92AA4A24E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16" y="2285482"/>
            <a:ext cx="5032675" cy="2893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Obraz 29">
            <a:extLst>
              <a:ext uri="{FF2B5EF4-FFF2-40B4-BE49-F238E27FC236}">
                <a16:creationId xmlns:a16="http://schemas.microsoft.com/office/drawing/2014/main" id="{7E1A494D-E5AC-1F68-5A1D-3F13D0FDE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262" y="3704175"/>
            <a:ext cx="5140263" cy="3065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ytuł 1">
            <a:extLst>
              <a:ext uri="{FF2B5EF4-FFF2-40B4-BE49-F238E27FC236}">
                <a16:creationId xmlns:a16="http://schemas.microsoft.com/office/drawing/2014/main" id="{9281202F-B858-B86E-DCCD-93ADDEB7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8" y="364766"/>
            <a:ext cx="5512037" cy="1387121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/>
              <a:t>Główne ŹRÓDŁA </a:t>
            </a:r>
            <a:br>
              <a:rPr lang="pl-PL" b="1" dirty="0"/>
            </a:br>
            <a:r>
              <a:rPr lang="pl-PL" b="1" dirty="0"/>
              <a:t>FINANSOWANIA PROJEKTÓW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23D2DF-7219-535E-A55C-AD3ACED57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049" y="486702"/>
            <a:ext cx="5393797" cy="2893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3906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/>
      <p:bldP spid="26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13DA1D61-9436-D122-B7F3-AC642C7A7A0D}"/>
              </a:ext>
            </a:extLst>
          </p:cNvPr>
          <p:cNvSpPr txBox="1">
            <a:spLocks/>
          </p:cNvSpPr>
          <p:nvPr/>
        </p:nvSpPr>
        <p:spPr>
          <a:xfrm>
            <a:off x="2825640" y="536765"/>
            <a:ext cx="6318360" cy="120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/>
              <a:t>Narodowa Agencja Wymiany Akademickiej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>
                <a:hlinkClick r:id="rId3"/>
              </a:rPr>
              <a:t>https://nawa.gov.pl/</a:t>
            </a:r>
            <a:r>
              <a:rPr lang="pl-PL" b="1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BA42F51-FD0E-D5F7-A404-9A162AD63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152" y="1950844"/>
            <a:ext cx="8701695" cy="47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4E072D-9B6C-4203-4AEF-97737771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4" y="546370"/>
            <a:ext cx="2531084" cy="641496"/>
          </a:xfrm>
        </p:spPr>
        <p:txBody>
          <a:bodyPr>
            <a:normAutofit fontScale="90000"/>
          </a:bodyPr>
          <a:lstStyle/>
          <a:p>
            <a:r>
              <a:rPr lang="pl-PL" b="0" i="0" dirty="0" err="1">
                <a:solidFill>
                  <a:srgbClr val="D9143C"/>
                </a:solidFill>
                <a:effectLst/>
                <a:latin typeface="Fira Sans" panose="020B0503050000020004" pitchFamily="34" charset="0"/>
              </a:rPr>
              <a:t>Bekker</a:t>
            </a:r>
            <a:r>
              <a:rPr lang="pl-PL" b="0" i="0" dirty="0">
                <a:solidFill>
                  <a:srgbClr val="D9143C"/>
                </a:solidFill>
                <a:effectLst/>
                <a:latin typeface="Fira Sans" panose="020B0503050000020004" pitchFamily="34" charset="0"/>
              </a:rPr>
              <a:t> NAWA</a:t>
            </a:r>
            <a:br>
              <a:rPr lang="pl-PL" b="0" i="0" dirty="0">
                <a:solidFill>
                  <a:srgbClr val="D9143C"/>
                </a:solidFill>
                <a:effectLst/>
                <a:latin typeface="Fira Sans" panose="020B0503050000020004" pitchFamily="34" charset="0"/>
              </a:rPr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27FA3A-A808-E23D-7F11-3F005CCA8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373" y="310348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kierownik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C2F458-1066-DB52-ADDC-1359233E8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7022" y="675473"/>
            <a:ext cx="5859979" cy="2887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effectLst/>
              </a:rPr>
              <a:t>zaproszenie z ośrodka goszczącego, potwierdzające wolę podjęcia współpracy i przyjęcia stypendysty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doktorant</a:t>
            </a:r>
            <a:r>
              <a:rPr lang="pl-PL" dirty="0"/>
              <a:t>, przy czym w przypadku doktorantów realizujących kształcenie w szkole doktorskiej o udział w programie może ubiegać się osoba, która przedstawiła podmiotowi prowadzącemu szkołę doktorską indywidualny plan badawczy, o którym mowa w </a:t>
            </a:r>
            <a:r>
              <a:rPr lang="pl-PL" dirty="0">
                <a:hlinkClick r:id="rId3"/>
              </a:rPr>
              <a:t>art. 202. ust. 1 Ustawy z dnia 20 lipca 2018 r. - Prawo o szkolnictwie wyższym i nauce 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naukowiec lub nauczyciel akademicki </a:t>
            </a:r>
            <a:r>
              <a:rPr lang="pl-PL" dirty="0"/>
              <a:t>w chwili składania wniosku zatrudniony w podmiocie posiadającym kategorię naukową.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562DB7-EF59-F62A-47FF-336ACE53CA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05373" y="3045869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finansowanie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5F4297-473B-0BA0-6579-5631891A29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52389" y="3469303"/>
            <a:ext cx="5824612" cy="1538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i="0" dirty="0">
                <a:solidFill>
                  <a:srgbClr val="333333"/>
                </a:solidFill>
                <a:effectLst/>
              </a:rPr>
              <a:t>stypendium (6 000 -12 000 miesięcznie) – zależy od kraju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333333"/>
                </a:solidFill>
              </a:rPr>
              <a:t>jednorazowy dodatek </a:t>
            </a:r>
            <a:r>
              <a:rPr lang="pl-PL" dirty="0" err="1">
                <a:solidFill>
                  <a:srgbClr val="333333"/>
                </a:solidFill>
              </a:rPr>
              <a:t>mobilnościowy</a:t>
            </a:r>
            <a:r>
              <a:rPr lang="pl-PL" dirty="0">
                <a:solidFill>
                  <a:srgbClr val="333333"/>
                </a:solidFill>
              </a:rPr>
              <a:t> (7 000 kraj europejski lub 12 000 pozostałe kraje)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miesięczny dodatek </a:t>
            </a:r>
            <a:r>
              <a:rPr lang="pl-PL" dirty="0" err="1"/>
              <a:t>mobilnościowy</a:t>
            </a:r>
            <a:r>
              <a:rPr lang="pl-PL" dirty="0"/>
              <a:t> (dla stypendystów posiadających rodzinę)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075E32-56A9-80B4-2F98-A707B0690B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26733" y="5007836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Czas trwania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3A0EC46-1741-ACB3-E9AD-CA1041F310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17022" y="5430211"/>
            <a:ext cx="6261633" cy="71630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od 3 do 24 miesięcy w przypadku Młodego Naukowca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od 3 do 12 miesięcy w przypadku pozostałych Wnioskodawców, w tym Doktorantów </a:t>
            </a:r>
            <a:endParaRPr lang="pl-PL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ED94BE2-36B0-A8DD-E03F-133C76A241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/>
              <a:t>2023</a:t>
            </a:r>
            <a:endParaRPr lang="pl-PL" noProof="0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A2E4E541-F026-AE3D-E076-444DCF983A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83DDAA3-DF41-5CBD-D6E8-55B8EC9A0B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6</a:t>
            </a:fld>
            <a:endParaRPr lang="pl-PL" noProof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170B73B8-6272-441E-DE32-11B5EB25F489}"/>
              </a:ext>
            </a:extLst>
          </p:cNvPr>
          <p:cNvSpPr txBox="1">
            <a:spLocks/>
          </p:cNvSpPr>
          <p:nvPr/>
        </p:nvSpPr>
        <p:spPr>
          <a:xfrm>
            <a:off x="241302" y="1161934"/>
            <a:ext cx="3117196" cy="25362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333333"/>
                </a:solidFill>
              </a:rPr>
              <a:t>odbycie stażu podoktorskiego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333333"/>
                </a:solidFill>
              </a:rPr>
              <a:t>w przypadku doktorantów - realizacja części kształcenia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prowadzenie badań naukowych lub prac rozwojowych kluczowych na danym etapie kariery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pozyskanie materiałów do publikacji naukowej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inne formy aktywności naukowej lub akademickiej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8736C5E-48C2-2D86-78C8-A5860C4A9D89}"/>
              </a:ext>
            </a:extLst>
          </p:cNvPr>
          <p:cNvSpPr txBox="1"/>
          <p:nvPr/>
        </p:nvSpPr>
        <p:spPr>
          <a:xfrm>
            <a:off x="149139" y="4421423"/>
            <a:ext cx="25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Nabór:</a:t>
            </a:r>
          </a:p>
          <a:p>
            <a:r>
              <a:rPr lang="pl-PL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do 31 maja 2023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8839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13DA1D61-9436-D122-B7F3-AC642C7A7A0D}"/>
              </a:ext>
            </a:extLst>
          </p:cNvPr>
          <p:cNvSpPr txBox="1">
            <a:spLocks/>
          </p:cNvSpPr>
          <p:nvPr/>
        </p:nvSpPr>
        <p:spPr>
          <a:xfrm>
            <a:off x="2825640" y="536765"/>
            <a:ext cx="6318360" cy="120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/>
              <a:t>NARODOWE CENTRUM BADAŃ I ROZWOJU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>
                <a:hlinkClick r:id="rId3"/>
              </a:rPr>
              <a:t>https://www.gov.pl/web/ncbr</a:t>
            </a:r>
            <a:r>
              <a:rPr lang="pl-PL" b="1" dirty="0"/>
              <a:t>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B891580-C4AD-A9EF-9862-1EAA83696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002" y="2084144"/>
            <a:ext cx="7970092" cy="4522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223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27FA3A-A808-E23D-7F11-3F005CCA8E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5373" y="736253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kierownik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C2F458-1066-DB52-ADDC-1359233E84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7248" y="1161934"/>
            <a:ext cx="5859979" cy="22813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jest </a:t>
            </a:r>
            <a:r>
              <a:rPr lang="pl-PL" b="1" dirty="0"/>
              <a:t>młodym naukowcem</a:t>
            </a:r>
            <a:r>
              <a:rPr lang="pl-PL" dirty="0"/>
              <a:t>, czyli jest doktorantem lub nauczycielem akademickim bez stopnia doktora albo posiada stopień doktora/doktora habilitowanego pod warunkiem, że od uzyskania stopnia doktora nie upłynęło 7 lat;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posiada </a:t>
            </a:r>
            <a:r>
              <a:rPr lang="pl-PL" b="1" dirty="0"/>
              <a:t>udokumentowany dorobek </a:t>
            </a:r>
            <a:r>
              <a:rPr lang="pl-PL" dirty="0"/>
              <a:t>naukowy pozwalający stwierdzić, że dotychczasowe dokonania w obszarze badań są ponadprzeciętne wobec osiągnięć innych naukowców na podobnym etapie kariery;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posiada obywatelstwo polskie albo kartę pobytu w Polsce albo jest obywatelem Unii Europejskiej,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252525"/>
              </a:solidFill>
              <a:effectLst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B562DB7-EF59-F62A-47FF-336ACE53CA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05373" y="3674468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finansowanie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55F4297-473B-0BA0-6579-5631891A29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29187" y="4250780"/>
            <a:ext cx="5824612" cy="547220"/>
          </a:xfrm>
        </p:spPr>
        <p:txBody>
          <a:bodyPr>
            <a:normAutofit/>
          </a:bodyPr>
          <a:lstStyle/>
          <a:p>
            <a:r>
              <a:rPr lang="pl-PL" dirty="0"/>
              <a:t>do 1,8 mln PLN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075E32-56A9-80B4-2F98-A707B0690B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26733" y="5007836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Czas trwania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3A0EC46-1741-ACB3-E9AD-CA1041F310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617022" y="5430211"/>
            <a:ext cx="6261633" cy="716303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</a:rPr>
              <a:t>12-36 miesięcy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6ED94BE2-36B0-A8DD-E03F-133C76A2410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rtl="0"/>
            <a:r>
              <a:rPr lang="pl-PL" noProof="0"/>
              <a:t>2023</a:t>
            </a:r>
            <a:endParaRPr lang="pl-PL" noProof="0" dirty="0"/>
          </a:p>
        </p:txBody>
      </p:sp>
      <p:sp>
        <p:nvSpPr>
          <p:cNvPr id="10" name="Symbol zastępczy stopki 9">
            <a:extLst>
              <a:ext uri="{FF2B5EF4-FFF2-40B4-BE49-F238E27FC236}">
                <a16:creationId xmlns:a16="http://schemas.microsoft.com/office/drawing/2014/main" id="{A2E4E541-F026-AE3D-E076-444DCF983A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pl-PL" noProof="0"/>
              <a:t>SKŁADANIE WNIOSKÓW GRANTOWYCH</a:t>
            </a:r>
            <a:endParaRPr lang="pl-PL" noProof="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683DDAA3-DF41-5CBD-D6E8-55B8EC9A0B1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pPr rtl="0"/>
              <a:t>8</a:t>
            </a:fld>
            <a:endParaRPr lang="pl-PL" noProof="0"/>
          </a:p>
        </p:txBody>
      </p:sp>
      <p:sp>
        <p:nvSpPr>
          <p:cNvPr id="13" name="Symbol zastępczy tekstu 3">
            <a:extLst>
              <a:ext uri="{FF2B5EF4-FFF2-40B4-BE49-F238E27FC236}">
                <a16:creationId xmlns:a16="http://schemas.microsoft.com/office/drawing/2014/main" id="{170B73B8-6272-441E-DE32-11B5EB25F489}"/>
              </a:ext>
            </a:extLst>
          </p:cNvPr>
          <p:cNvSpPr txBox="1">
            <a:spLocks/>
          </p:cNvSpPr>
          <p:nvPr/>
        </p:nvSpPr>
        <p:spPr>
          <a:xfrm>
            <a:off x="241302" y="1161934"/>
            <a:ext cx="3407506" cy="253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prowadzenie badań naukowych lub prac rozwojowych kluczowych na danym etapie kariery;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1B1B1B"/>
                </a:solidFill>
                <a:effectLst/>
              </a:rPr>
              <a:t>badania aplikacyjne i prace rozwojowe.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8736C5E-48C2-2D86-78C8-A5860C4A9D89}"/>
              </a:ext>
            </a:extLst>
          </p:cNvPr>
          <p:cNvSpPr txBox="1"/>
          <p:nvPr/>
        </p:nvSpPr>
        <p:spPr>
          <a:xfrm>
            <a:off x="149139" y="4421423"/>
            <a:ext cx="25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Nabór:</a:t>
            </a:r>
          </a:p>
          <a:p>
            <a:r>
              <a:rPr lang="pl-PL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do 8 maja 2023 r. 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B2C5D26-8EB4-2212-A73F-F9877EBC6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59" y="165913"/>
            <a:ext cx="2724530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2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13DA1D61-9436-D122-B7F3-AC642C7A7A0D}"/>
              </a:ext>
            </a:extLst>
          </p:cNvPr>
          <p:cNvSpPr txBox="1">
            <a:spLocks/>
          </p:cNvSpPr>
          <p:nvPr/>
        </p:nvSpPr>
        <p:spPr>
          <a:xfrm>
            <a:off x="2825640" y="536765"/>
            <a:ext cx="6318360" cy="120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/>
              <a:t>Narodowe Centrum Nauki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>
                <a:hlinkClick r:id="rId3"/>
              </a:rPr>
              <a:t>https://www.ncn.gov.pl/</a:t>
            </a:r>
            <a:r>
              <a:rPr lang="pl-PL" b="1" dirty="0"/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AA25B0-6639-C909-95BE-2275E5F65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668" y="1886938"/>
            <a:ext cx="8327153" cy="50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5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8874_TF22318419_Win32" id="{2245315F-D87A-4F04-B2E6-D4B8F848854B}" vid="{52001354-15AD-4DBE-A78D-2413E275432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A3906-9696-4247-AC0D-DD5C26B2A70A}">
  <ds:schemaRefs>
    <ds:schemaRef ds:uri="http://schemas.microsoft.com/sharepoint/v3"/>
    <ds:schemaRef ds:uri="71af3243-3dd4-4a8d-8c0d-dd76da1f02a5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Minimalistyczna prezentacja sprzedażowa</Template>
  <TotalTime>1087</TotalTime>
  <Words>2007</Words>
  <Application>Microsoft Office PowerPoint</Application>
  <PresentationFormat>Panoramiczny</PresentationFormat>
  <Paragraphs>352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Fira Sans</vt:lpstr>
      <vt:lpstr>Lato</vt:lpstr>
      <vt:lpstr>Palanquin</vt:lpstr>
      <vt:lpstr>Tenorite</vt:lpstr>
      <vt:lpstr>Monoline</vt:lpstr>
      <vt:lpstr>SKŁADANIE Wniosków GRANTOWYCH</vt:lpstr>
      <vt:lpstr>Prezentacja programu PowerPoint</vt:lpstr>
      <vt:lpstr>Prezentacja programu PowerPoint</vt:lpstr>
      <vt:lpstr>Główne ŹRÓDŁA  FINANSOWANIA PROJEKTÓW</vt:lpstr>
      <vt:lpstr>Prezentacja programu PowerPoint</vt:lpstr>
      <vt:lpstr>Bekker NAWA </vt:lpstr>
      <vt:lpstr>Prezentacja programu PowerPoint</vt:lpstr>
      <vt:lpstr>Prezentacja programu PowerPoint</vt:lpstr>
      <vt:lpstr>Prezentacja programu PowerPoint</vt:lpstr>
      <vt:lpstr>Konfigurator grantu</vt:lpstr>
      <vt:lpstr>Konfigurator grantu</vt:lpstr>
      <vt:lpstr>Harmonogram składania wniosków NCN</vt:lpstr>
      <vt:lpstr>miniatura</vt:lpstr>
      <vt:lpstr>opus</vt:lpstr>
      <vt:lpstr>PRELUDIUM BIS</vt:lpstr>
      <vt:lpstr>Centrum Obsługi Projektów PŁ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DODATKOWE WYMAGANIA:</vt:lpstr>
      <vt:lpstr>Prezentacja programu PowerPoint</vt:lpstr>
      <vt:lpstr>Prezentacja programu PowerPoint</vt:lpstr>
      <vt:lpstr>Moduł zarządzania projektami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Wniosek Wysłany  czekamy na wyniki….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SKŁADANIE WNIOSÓW GRANTOWYCH</dc:title>
  <dc:creator>Katedra Automatyki, Biomechaniki i Mechatroniki</dc:creator>
  <cp:lastModifiedBy>Katedra Automatyki, Biomechaniki i Mechatroniki</cp:lastModifiedBy>
  <cp:revision>8</cp:revision>
  <cp:lastPrinted>2023-05-08T10:22:40Z</cp:lastPrinted>
  <dcterms:created xsi:type="dcterms:W3CDTF">2023-04-13T08:16:53Z</dcterms:created>
  <dcterms:modified xsi:type="dcterms:W3CDTF">2023-05-09T10:01:31Z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